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5.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 id="2147483764" r:id="rId2"/>
    <p:sldMasterId id="2147483778" r:id="rId3"/>
    <p:sldMasterId id="2147483859" r:id="rId4"/>
    <p:sldMasterId id="2147483896" r:id="rId5"/>
    <p:sldMasterId id="2147483933" r:id="rId6"/>
    <p:sldMasterId id="2147483948" r:id="rId7"/>
    <p:sldMasterId id="2147483977" r:id="rId8"/>
  </p:sldMasterIdLst>
  <p:notesMasterIdLst>
    <p:notesMasterId r:id="rId31"/>
  </p:notesMasterIdLst>
  <p:sldIdLst>
    <p:sldId id="256" r:id="rId9"/>
    <p:sldId id="363" r:id="rId10"/>
    <p:sldId id="449" r:id="rId11"/>
    <p:sldId id="448" r:id="rId12"/>
    <p:sldId id="407" r:id="rId13"/>
    <p:sldId id="408" r:id="rId14"/>
    <p:sldId id="409" r:id="rId15"/>
    <p:sldId id="410" r:id="rId16"/>
    <p:sldId id="411" r:id="rId17"/>
    <p:sldId id="443" r:id="rId18"/>
    <p:sldId id="413" r:id="rId19"/>
    <p:sldId id="414" r:id="rId20"/>
    <p:sldId id="415" r:id="rId21"/>
    <p:sldId id="416" r:id="rId22"/>
    <p:sldId id="417" r:id="rId23"/>
    <p:sldId id="419" r:id="rId24"/>
    <p:sldId id="418" r:id="rId25"/>
    <p:sldId id="420" r:id="rId26"/>
    <p:sldId id="421" r:id="rId27"/>
    <p:sldId id="467" r:id="rId28"/>
    <p:sldId id="466"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46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23" autoAdjust="0"/>
    <p:restoredTop sz="96485" autoAdjust="0"/>
  </p:normalViewPr>
  <p:slideViewPr>
    <p:cSldViewPr snapToGrid="0">
      <p:cViewPr varScale="1">
        <p:scale>
          <a:sx n="116" d="100"/>
          <a:sy n="116" d="100"/>
        </p:scale>
        <p:origin x="120" y="108"/>
      </p:cViewPr>
      <p:guideLst/>
    </p:cSldViewPr>
  </p:slideViewPr>
  <p:notesTextViewPr>
    <p:cViewPr>
      <p:scale>
        <a:sx n="1" d="1"/>
        <a:sy n="1" d="1"/>
      </p:scale>
      <p:origin x="0" y="0"/>
    </p:cViewPr>
  </p:notesTextViewPr>
  <p:sorterViewPr>
    <p:cViewPr varScale="1">
      <p:scale>
        <a:sx n="1" d="1"/>
        <a:sy n="1" d="1"/>
      </p:scale>
      <p:origin x="0" y="-857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3114-AA4B-46C9-BB47-24A877AE2077}" type="datetimeFigureOut">
              <a:rPr lang="en-US" smtClean="0"/>
              <a:t>5/27/2018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6EBCC-3846-47C8-8B9A-DAEA9C9EA91D}" type="slidenum">
              <a:rPr lang="en-US" smtClean="0"/>
              <a:t>‹#›</a:t>
            </a:fld>
            <a:endParaRPr lang="en-US"/>
          </a:p>
        </p:txBody>
      </p:sp>
    </p:spTree>
    <p:extLst>
      <p:ext uri="{BB962C8B-B14F-4D97-AF65-F5344CB8AC3E}">
        <p14:creationId xmlns:p14="http://schemas.microsoft.com/office/powerpoint/2010/main" val="264369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501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1438" y="736600"/>
            <a:ext cx="6538912" cy="36782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7" name="Shape 447"/>
          <p:cNvSpPr txBox="1">
            <a:spLocks noGrp="1"/>
          </p:cNvSpPr>
          <p:nvPr>
            <p:ph type="body" idx="1"/>
          </p:nvPr>
        </p:nvSpPr>
        <p:spPr>
          <a:xfrm>
            <a:off x="668180" y="4660868"/>
            <a:ext cx="5345440" cy="441555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baseline="0">
              <a:solidFill>
                <a:schemeClr val="dk1"/>
              </a:solidFill>
              <a:latin typeface="Arial"/>
              <a:ea typeface="Arial"/>
              <a:cs typeface="Arial"/>
              <a:sym typeface="Arial"/>
            </a:endParaRPr>
          </a:p>
        </p:txBody>
      </p:sp>
      <p:sp>
        <p:nvSpPr>
          <p:cNvPr id="448" name="Shape 448"/>
          <p:cNvSpPr txBox="1">
            <a:spLocks noGrp="1"/>
          </p:cNvSpPr>
          <p:nvPr>
            <p:ph type="sldNum" idx="12"/>
          </p:nvPr>
        </p:nvSpPr>
        <p:spPr>
          <a:xfrm>
            <a:off x="3784809" y="9320030"/>
            <a:ext cx="2895446" cy="490617"/>
          </a:xfrm>
          <a:prstGeom prst="rect">
            <a:avLst/>
          </a:prstGeom>
          <a:noFill/>
          <a:ln>
            <a:noFill/>
          </a:ln>
        </p:spPr>
        <p:txBody>
          <a:bodyPr lIns="91425" tIns="45700" rIns="91425" bIns="45700" anchor="b" anchorCtr="0">
            <a:noAutofit/>
          </a:bodyPr>
          <a:lstStyle/>
          <a:p>
            <a:pPr>
              <a:buSzPct val="25000"/>
            </a:pPr>
            <a:fld id="{00000000-1234-1234-1234-123412341234}" type="slidenum">
              <a:rPr lang="de">
                <a:solidFill>
                  <a:prstClr val="black"/>
                </a:solidFill>
                <a:latin typeface="Arial"/>
                <a:ea typeface="Arial"/>
                <a:cs typeface="Arial"/>
                <a:sym typeface="Arial"/>
              </a:rPr>
              <a:pPr>
                <a:buSzPct val="25000"/>
              </a:pPr>
              <a:t>8</a:t>
            </a:fld>
            <a:endParaRPr lang="de">
              <a:solidFill>
                <a:prstClr val="black"/>
              </a:solidFill>
              <a:latin typeface="Arial"/>
              <a:ea typeface="Arial"/>
              <a:cs typeface="Arial"/>
              <a:sym typeface="Arial"/>
            </a:endParaRPr>
          </a:p>
        </p:txBody>
      </p:sp>
    </p:spTree>
    <p:extLst>
      <p:ext uri="{BB962C8B-B14F-4D97-AF65-F5344CB8AC3E}">
        <p14:creationId xmlns:p14="http://schemas.microsoft.com/office/powerpoint/2010/main" val="18470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a:headEnd/>
            <a:tailEnd/>
          </a:ln>
        </p:spPr>
      </p:sp>
      <p:sp>
        <p:nvSpPr>
          <p:cNvPr id="26626" name="Notes Placeholder 2"/>
          <p:cNvSpPr txBox="1">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0"/>
              </a:spcBef>
            </a:pPr>
            <a:endParaRPr lang="en-US" altLang="zh-CN" sz="1100">
              <a:latin typeface="Arial" charset="0"/>
              <a:ea typeface="宋体" charset="0"/>
            </a:endParaRPr>
          </a:p>
        </p:txBody>
      </p:sp>
    </p:spTree>
    <p:extLst>
      <p:ext uri="{BB962C8B-B14F-4D97-AF65-F5344CB8AC3E}">
        <p14:creationId xmlns:p14="http://schemas.microsoft.com/office/powerpoint/2010/main" val="404788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CB68-052E-DD4C-8F5C-52E85A275F0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9305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38474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a:spLocks noGrp="1" noRot="1" noChangeAspect="1"/>
          </p:cNvSpPr>
          <p:nvPr>
            <p:ph type="sldImg" idx="2"/>
          </p:nvPr>
        </p:nvSpPr>
        <p:spPr>
          <a:xfrm>
            <a:off x="71438" y="736600"/>
            <a:ext cx="6538912" cy="36782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8" name="Shape 878"/>
          <p:cNvSpPr txBox="1">
            <a:spLocks noGrp="1"/>
          </p:cNvSpPr>
          <p:nvPr>
            <p:ph type="body" idx="1"/>
          </p:nvPr>
        </p:nvSpPr>
        <p:spPr>
          <a:xfrm>
            <a:off x="668180" y="4660868"/>
            <a:ext cx="5345440" cy="441555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baseline="0" dirty="0">
              <a:solidFill>
                <a:schemeClr val="dk1"/>
              </a:solidFill>
              <a:latin typeface="Arial"/>
              <a:ea typeface="Arial"/>
              <a:cs typeface="Arial"/>
              <a:sym typeface="Arial"/>
            </a:endParaRPr>
          </a:p>
        </p:txBody>
      </p:sp>
      <p:sp>
        <p:nvSpPr>
          <p:cNvPr id="879" name="Shape 879"/>
          <p:cNvSpPr txBox="1">
            <a:spLocks noGrp="1"/>
          </p:cNvSpPr>
          <p:nvPr>
            <p:ph type="sldNum" idx="12"/>
          </p:nvPr>
        </p:nvSpPr>
        <p:spPr>
          <a:xfrm>
            <a:off x="3784809" y="9320030"/>
            <a:ext cx="2895446" cy="490617"/>
          </a:xfrm>
          <a:prstGeom prst="rect">
            <a:avLst/>
          </a:prstGeom>
          <a:noFill/>
          <a:ln>
            <a:noFill/>
          </a:ln>
        </p:spPr>
        <p:txBody>
          <a:bodyPr lIns="91425" tIns="45700" rIns="91425" bIns="45700" anchor="b" anchorCtr="0">
            <a:noAutofit/>
          </a:bodyPr>
          <a:lstStyle/>
          <a:p>
            <a:pPr>
              <a:buSzPct val="25000"/>
            </a:pPr>
            <a:fld id="{00000000-1234-1234-1234-123412341234}" type="slidenum">
              <a:rPr lang="de">
                <a:solidFill>
                  <a:prstClr val="black"/>
                </a:solidFill>
                <a:latin typeface="Arial"/>
                <a:ea typeface="Arial"/>
                <a:cs typeface="Arial"/>
                <a:sym typeface="Arial"/>
              </a:rPr>
              <a:pPr>
                <a:buSzPct val="25000"/>
              </a:pPr>
              <a:t>16</a:t>
            </a:fld>
            <a:endParaRPr lang="de">
              <a:solidFill>
                <a:prstClr val="black"/>
              </a:solidFill>
              <a:latin typeface="Arial"/>
              <a:ea typeface="Arial"/>
              <a:cs typeface="Arial"/>
              <a:sym typeface="Arial"/>
            </a:endParaRPr>
          </a:p>
        </p:txBody>
      </p:sp>
    </p:spTree>
    <p:extLst>
      <p:ext uri="{BB962C8B-B14F-4D97-AF65-F5344CB8AC3E}">
        <p14:creationId xmlns:p14="http://schemas.microsoft.com/office/powerpoint/2010/main" val="145067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7045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6"/>
          <p:cNvSpPr>
            <a:spLocks noGrp="1" noChangeArrowheads="1"/>
          </p:cNvSpPr>
          <p:nvPr>
            <p:ph type="sldNum" sz="quarter"/>
          </p:nvPr>
        </p:nvSpPr>
        <p:spPr>
          <a:noFill/>
        </p:spPr>
        <p:txBody>
          <a:bodyPr/>
          <a:lstStyle>
            <a:lvl1pPr>
              <a:tabLst>
                <a:tab pos="723900" algn="l"/>
                <a:tab pos="1447800" algn="l"/>
                <a:tab pos="2171700" algn="l"/>
                <a:tab pos="2895600" algn="l"/>
              </a:tabLst>
              <a:defRPr sz="800" b="1">
                <a:solidFill>
                  <a:srgbClr val="000000"/>
                </a:solidFill>
                <a:latin typeface="Arial" pitchFamily="34" charset="0"/>
                <a:ea typeface="MS Gothic" pitchFamily="49" charset="-128"/>
              </a:defRPr>
            </a:lvl1pPr>
            <a:lvl2pPr>
              <a:tabLst>
                <a:tab pos="723900" algn="l"/>
                <a:tab pos="1447800" algn="l"/>
                <a:tab pos="2171700" algn="l"/>
                <a:tab pos="2895600" algn="l"/>
              </a:tabLst>
              <a:defRPr sz="800" b="1">
                <a:solidFill>
                  <a:srgbClr val="000000"/>
                </a:solidFill>
                <a:latin typeface="Arial" pitchFamily="34" charset="0"/>
                <a:ea typeface="MS Gothic" pitchFamily="49" charset="-128"/>
              </a:defRPr>
            </a:lvl2pPr>
            <a:lvl3pPr>
              <a:tabLst>
                <a:tab pos="723900" algn="l"/>
                <a:tab pos="1447800" algn="l"/>
                <a:tab pos="2171700" algn="l"/>
                <a:tab pos="2895600" algn="l"/>
              </a:tabLst>
              <a:defRPr sz="800" b="1">
                <a:solidFill>
                  <a:srgbClr val="000000"/>
                </a:solidFill>
                <a:latin typeface="Arial" pitchFamily="34" charset="0"/>
                <a:ea typeface="MS Gothic" pitchFamily="49" charset="-128"/>
              </a:defRPr>
            </a:lvl3pPr>
            <a:lvl4pPr>
              <a:tabLst>
                <a:tab pos="723900" algn="l"/>
                <a:tab pos="1447800" algn="l"/>
                <a:tab pos="2171700" algn="l"/>
                <a:tab pos="2895600" algn="l"/>
              </a:tabLst>
              <a:defRPr sz="800" b="1">
                <a:solidFill>
                  <a:srgbClr val="000000"/>
                </a:solidFill>
                <a:latin typeface="Arial" pitchFamily="34" charset="0"/>
                <a:ea typeface="MS Gothic" pitchFamily="49" charset="-128"/>
              </a:defRPr>
            </a:lvl4pPr>
            <a:lvl5pPr>
              <a:tabLst>
                <a:tab pos="723900" algn="l"/>
                <a:tab pos="1447800" algn="l"/>
                <a:tab pos="2171700" algn="l"/>
                <a:tab pos="2895600" algn="l"/>
              </a:tabLst>
              <a:defRPr sz="800" b="1">
                <a:solidFill>
                  <a:srgbClr val="000000"/>
                </a:solidFill>
                <a:latin typeface="Arial" pitchFamily="34" charset="0"/>
                <a:ea typeface="MS Gothic" pitchFamily="49"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800" b="1">
                <a:solidFill>
                  <a:srgbClr val="000000"/>
                </a:solidFill>
                <a:latin typeface="Arial" pitchFamily="34" charset="0"/>
                <a:ea typeface="MS Gothic" pitchFamily="49"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800" b="1">
                <a:solidFill>
                  <a:srgbClr val="000000"/>
                </a:solidFill>
                <a:latin typeface="Arial" pitchFamily="34" charset="0"/>
                <a:ea typeface="MS Gothic" pitchFamily="49"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800" b="1">
                <a:solidFill>
                  <a:srgbClr val="000000"/>
                </a:solidFill>
                <a:latin typeface="Arial" pitchFamily="34" charset="0"/>
                <a:ea typeface="MS Gothic" pitchFamily="49"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800" b="1">
                <a:solidFill>
                  <a:srgbClr val="000000"/>
                </a:solidFill>
                <a:latin typeface="Arial" pitchFamily="34" charset="0"/>
                <a:ea typeface="MS Gothic" pitchFamily="49" charset="-128"/>
              </a:defRPr>
            </a:lvl9pPr>
          </a:lstStyle>
          <a:p>
            <a:fld id="{924ED590-124F-4AB4-BAB0-D8136B417DD7}" type="slidenum">
              <a:rPr lang="en-US" sz="1200" b="0" smtClean="0"/>
              <a:pPr/>
              <a:t>20</a:t>
            </a:fld>
            <a:endParaRPr lang="en-US" sz="1200" b="0" dirty="0"/>
          </a:p>
        </p:txBody>
      </p:sp>
      <p:sp>
        <p:nvSpPr>
          <p:cNvPr id="43011" name="Text Box 1"/>
          <p:cNvSpPr txBox="1">
            <a:spLocks noChangeArrowheads="1"/>
          </p:cNvSpPr>
          <p:nvPr/>
        </p:nvSpPr>
        <p:spPr bwMode="auto">
          <a:xfrm>
            <a:off x="3884613" y="8685213"/>
            <a:ext cx="2967037"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9pPr>
          </a:lstStyle>
          <a:p>
            <a:pPr algn="r" eaLnBrk="1" hangingPunct="1">
              <a:buClrTx/>
              <a:buFontTx/>
              <a:buNone/>
            </a:pPr>
            <a:fld id="{561D2FD7-3BD0-49D6-BBCC-7D70231C3EEC}" type="slidenum">
              <a:rPr lang="en-US" sz="1200" b="0"/>
              <a:pPr algn="r" eaLnBrk="1" hangingPunct="1">
                <a:buClrTx/>
                <a:buFontTx/>
                <a:buNone/>
              </a:pPr>
              <a:t>20</a:t>
            </a:fld>
            <a:endParaRPr lang="en-US" sz="1200" b="0" dirty="0"/>
          </a:p>
        </p:txBody>
      </p:sp>
      <p:sp>
        <p:nvSpPr>
          <p:cNvPr id="43012" name="Text Box 2"/>
          <p:cNvSpPr txBox="1">
            <a:spLocks noChangeArrowheads="1"/>
          </p:cNvSpPr>
          <p:nvPr/>
        </p:nvSpPr>
        <p:spPr bwMode="auto">
          <a:xfrm>
            <a:off x="3884613" y="8685213"/>
            <a:ext cx="2968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9pPr>
          </a:lstStyle>
          <a:p>
            <a:pPr algn="r" eaLnBrk="1" hangingPunct="1">
              <a:buClrTx/>
              <a:buFontTx/>
              <a:buNone/>
            </a:pPr>
            <a:fld id="{C27DCE2E-101F-4D97-9E69-6FF7F76AB6C2}" type="slidenum">
              <a:rPr lang="en-US" sz="1200" b="0"/>
              <a:pPr algn="r" eaLnBrk="1" hangingPunct="1">
                <a:buClrTx/>
                <a:buFontTx/>
                <a:buNone/>
              </a:pPr>
              <a:t>20</a:t>
            </a:fld>
            <a:endParaRPr lang="en-US" sz="1200" b="0" dirty="0"/>
          </a:p>
        </p:txBody>
      </p:sp>
      <p:sp>
        <p:nvSpPr>
          <p:cNvPr id="43013" name="Rectangle 3"/>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4" name="Rectangle 4"/>
          <p:cNvSpPr>
            <a:spLocks noGrp="1" noChangeArrowheads="1"/>
          </p:cNvSpPr>
          <p:nvPr>
            <p:ph type="body" idx="1"/>
          </p:nvPr>
        </p:nvSpPr>
        <p:spPr>
          <a:xfrm>
            <a:off x="685800" y="4295775"/>
            <a:ext cx="5481638" cy="42037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t"/>
          <a:lstStyle/>
          <a:p>
            <a:r>
              <a:rPr lang="en-US" b="1" dirty="0">
                <a:latin typeface="+mn-lt"/>
              </a:rPr>
              <a:t>Abstract</a:t>
            </a:r>
          </a:p>
          <a:p>
            <a:r>
              <a:rPr lang="en-US" dirty="0">
                <a:latin typeface="+mn-lt"/>
              </a:rPr>
              <a:t>A key feature of any Cloud infrastructure is to provide auditing capabilities for compliance with security, operational and business processes. </a:t>
            </a:r>
          </a:p>
          <a:p>
            <a:endParaRPr lang="en-US" dirty="0">
              <a:latin typeface="+mn-lt"/>
            </a:endParaRPr>
          </a:p>
          <a:p>
            <a:r>
              <a:rPr lang="en-US" dirty="0">
                <a:latin typeface="+mn-lt"/>
              </a:rPr>
              <a:t>In this talk we provide an overview of the recent enhancements made in OpenStack projects to support API and security auditing using the DMTF Cloud Auditing Data Federation (CADF) standard. </a:t>
            </a:r>
          </a:p>
          <a:p>
            <a:endParaRPr lang="en-US" dirty="0">
              <a:latin typeface="+mn-lt"/>
            </a:endParaRPr>
          </a:p>
          <a:p>
            <a:r>
              <a:rPr lang="en-US" dirty="0">
                <a:latin typeface="+mn-lt"/>
              </a:rPr>
              <a:t>We will describe how auditing is seamlessly enabled for Nova, Glance, Swift, Cinder, Neutron and Keystone and illustrate what is audited, where it is stored, what the records contain and how this supports compliance. </a:t>
            </a:r>
          </a:p>
          <a:p>
            <a:endParaRPr lang="en-US" dirty="0">
              <a:latin typeface="+mn-lt"/>
            </a:endParaRPr>
          </a:p>
          <a:p>
            <a:r>
              <a:rPr lang="en-US" dirty="0">
                <a:latin typeface="+mn-lt"/>
              </a:rPr>
              <a:t>We will finish by presenting some possible future directions such as extending the use of CADF beyond audit to facilitate event correlation and federation across multiple tiers.</a:t>
            </a:r>
          </a:p>
        </p:txBody>
      </p:sp>
    </p:spTree>
    <p:extLst>
      <p:ext uri="{BB962C8B-B14F-4D97-AF65-F5344CB8AC3E}">
        <p14:creationId xmlns:p14="http://schemas.microsoft.com/office/powerpoint/2010/main" val="2593421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jp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9"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4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18294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al-time inventory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3327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9"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199041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Dynamic Services Def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5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395688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Realtime inventory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390593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NVF Fulfillment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164811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Hybrid Business Services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417272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Alternate Divideror 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09601" y="2305807"/>
            <a:ext cx="6434667" cy="958980"/>
          </a:xfrm>
        </p:spPr>
        <p:txBody>
          <a:bodyPr vert="horz" lIns="91440" tIns="45720" rIns="91440" bIns="45720" rtlCol="0" anchor="b" anchorCtr="0">
            <a:noAutofit/>
          </a:bodyPr>
          <a:lstStyle>
            <a:lvl1pPr>
              <a:defRPr lang="en-US" sz="2400" dirty="0"/>
            </a:lvl1pPr>
          </a:lstStyle>
          <a:p>
            <a:pPr lvl="0"/>
            <a:r>
              <a:rPr lang="ga-IE" dirty="0"/>
              <a:t>Click to edit master </a:t>
            </a:r>
            <a:r>
              <a:rPr lang="en-US" dirty="0"/>
              <a:t/>
            </a:r>
            <a:br>
              <a:rPr lang="en-US" dirty="0"/>
            </a:br>
            <a:r>
              <a:rPr lang="ga-IE" dirty="0"/>
              <a:t>title style</a:t>
            </a:r>
            <a:endParaRPr lang="en-US" dirty="0"/>
          </a:p>
        </p:txBody>
      </p:sp>
      <p:sp>
        <p:nvSpPr>
          <p:cNvPr id="7" name="Subtitle 2"/>
          <p:cNvSpPr>
            <a:spLocks noGrp="1"/>
          </p:cNvSpPr>
          <p:nvPr>
            <p:ph type="subTitle" idx="1" hasCustomPrompt="1"/>
          </p:nvPr>
        </p:nvSpPr>
        <p:spPr>
          <a:xfrm>
            <a:off x="609601" y="3599110"/>
            <a:ext cx="643466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76375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genda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1242750"/>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en-GB" dirty="0"/>
              <a:t>Agenda</a:t>
            </a:r>
            <a:endParaRPr lang="en-US" dirty="0"/>
          </a:p>
        </p:txBody>
      </p:sp>
      <p:sp>
        <p:nvSpPr>
          <p:cNvPr id="5" name="Subtitle 2"/>
          <p:cNvSpPr>
            <a:spLocks noGrp="1"/>
          </p:cNvSpPr>
          <p:nvPr>
            <p:ph type="subTitle" idx="1" hasCustomPrompt="1"/>
          </p:nvPr>
        </p:nvSpPr>
        <p:spPr>
          <a:xfrm>
            <a:off x="609602" y="2001804"/>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dirty="0"/>
              <a:t>Subhead</a:t>
            </a:r>
            <a:endParaRPr lang="en-US" dirty="0"/>
          </a:p>
        </p:txBody>
      </p:sp>
    </p:spTree>
    <p:extLst>
      <p:ext uri="{BB962C8B-B14F-4D97-AF65-F5344CB8AC3E}">
        <p14:creationId xmlns:p14="http://schemas.microsoft.com/office/powerpoint/2010/main" val="299335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Hybrid Business Divider">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54423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NVF Fulfillment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230105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Real-time inventory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283569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ynamic Service def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38431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ynamic Service def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261899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ab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5477"/>
            <a:ext cx="10972800" cy="750432"/>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Table Placeholder 3"/>
          <p:cNvSpPr>
            <a:spLocks noGrp="1"/>
          </p:cNvSpPr>
          <p:nvPr>
            <p:ph type="tbl" sz="quarter" idx="10"/>
          </p:nvPr>
        </p:nvSpPr>
        <p:spPr>
          <a:xfrm>
            <a:off x="609600" y="1268412"/>
            <a:ext cx="10960608" cy="2160588"/>
          </a:xfrm>
        </p:spPr>
        <p:txBody>
          <a:bodyPr rtlCol="0">
            <a:noAutofit/>
          </a:bodyPr>
          <a:lstStyle>
            <a:lvl1pPr marL="0" indent="0">
              <a:buNone/>
              <a:defRPr/>
            </a:lvl1pPr>
          </a:lstStyle>
          <a:p>
            <a:pPr lvl="0"/>
            <a:r>
              <a:rPr lang="en-US" noProof="0"/>
              <a:t>Click icon to add table</a:t>
            </a:r>
            <a:endParaRPr lang="en-US" noProof="0" dirty="0"/>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937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78887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ynamic Services Def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410942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Real-time inventory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159293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NVF Fulfillment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216152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Hybrid Business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235527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with graphic 2">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366542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with Xs">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13280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Blank with title">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2864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5477"/>
            <a:ext cx="10972800" cy="750432"/>
          </a:xfrm>
        </p:spPr>
        <p:txBody>
          <a:bodyPr vert="horz" lIns="91440" tIns="45720" rIns="91440" bIns="45720" rtlCol="0" anchor="b" anchorCtr="0">
            <a:noAutofit/>
          </a:bodyPr>
          <a:lstStyle>
            <a:lvl1pPr>
              <a:defRPr lang="en-US" dirty="0"/>
            </a:lvl1pPr>
          </a:lstStyle>
          <a:p>
            <a:pPr lvl="0"/>
            <a:r>
              <a:rPr lang="en-US" dirty="0"/>
              <a:t>Click to edit Master title style</a:t>
            </a:r>
          </a:p>
        </p:txBody>
      </p:sp>
      <p:sp>
        <p:nvSpPr>
          <p:cNvPr id="4" name="Table Placeholder 3"/>
          <p:cNvSpPr>
            <a:spLocks noGrp="1"/>
          </p:cNvSpPr>
          <p:nvPr>
            <p:ph type="tbl" sz="quarter" idx="10"/>
          </p:nvPr>
        </p:nvSpPr>
        <p:spPr>
          <a:xfrm>
            <a:off x="609600" y="1268412"/>
            <a:ext cx="10960608" cy="2160588"/>
          </a:xfrm>
        </p:spPr>
        <p:txBody>
          <a:bodyPr rtlCol="0">
            <a:noAutofit/>
          </a:bodyPr>
          <a:lstStyle>
            <a:lvl1pPr marL="0" indent="0">
              <a:buNone/>
              <a:defRPr/>
            </a:lvl1pPr>
          </a:lstStyle>
          <a:p>
            <a:pPr lvl="0"/>
            <a:r>
              <a:rPr lang="en-US" noProof="0" dirty="0"/>
              <a:t>Click icon to add table</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45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5_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97789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nk">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205268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8"/>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5"/>
            <a:ext cx="10972800" cy="4713287"/>
          </a:xfrm>
        </p:spPr>
        <p:txBody>
          <a:bodyPr/>
          <a:lstStyle>
            <a:lvl1pPr marL="215504" indent="-215504">
              <a:buClr>
                <a:schemeClr val="accent3"/>
              </a:buClr>
              <a:buSzPct val="100000"/>
              <a:buFont typeface="Arial" panose="020B0604020202020204" pitchFamily="34" charset="0"/>
              <a:buChar char="•"/>
              <a:defRPr/>
            </a:lvl1pPr>
            <a:lvl2pPr marL="386954" indent="-171450">
              <a:buClr>
                <a:schemeClr val="accent3"/>
              </a:buClr>
              <a:buSzPct val="100000"/>
              <a:buFont typeface="Arial" panose="020B0604020202020204" pitchFamily="34" charset="0"/>
              <a:buChar char="•"/>
              <a:defRPr/>
            </a:lvl2pPr>
            <a:lvl3pPr marL="514350" indent="-127397">
              <a:buClr>
                <a:schemeClr val="accent3"/>
              </a:buClr>
              <a:buSzPct val="100000"/>
              <a:buFont typeface="Arial" panose="020B0604020202020204" pitchFamily="34" charset="0"/>
              <a:buChar char="•"/>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6" name="Straight Connector 5"/>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913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with custom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Content Placeholder 2"/>
          <p:cNvSpPr>
            <a:spLocks noGrp="1"/>
          </p:cNvSpPr>
          <p:nvPr>
            <p:ph idx="1"/>
          </p:nvPr>
        </p:nvSpPr>
        <p:spPr>
          <a:xfrm>
            <a:off x="609600" y="1268415"/>
            <a:ext cx="6799384" cy="4713287"/>
          </a:xfrm>
        </p:spPr>
        <p:txBody>
          <a:bodyPr/>
          <a:lstStyle>
            <a:lvl1pPr marL="215504" indent="-215504">
              <a:buClr>
                <a:schemeClr val="accent3"/>
              </a:buClr>
              <a:buSzPct val="100000"/>
              <a:defRPr/>
            </a:lvl1pPr>
            <a:lvl2pPr marL="386954" indent="-17145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745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 Colum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5"/>
            <a:ext cx="5459941" cy="4713287"/>
          </a:xfrm>
        </p:spPr>
        <p:txBody>
          <a:bodyPr/>
          <a:lstStyle>
            <a:lvl1pPr marL="215504" indent="-215504">
              <a:buClr>
                <a:schemeClr val="accent3"/>
              </a:buClr>
              <a:buSzPct val="100000"/>
              <a:defRPr/>
            </a:lvl1pPr>
            <a:lvl2pPr marL="386954" indent="-171450">
              <a:buClr>
                <a:schemeClr val="accent3"/>
              </a:buClr>
              <a:buSzPct val="100000"/>
              <a:defRPr/>
            </a:lvl2pPr>
            <a:lvl3pPr marL="514350" indent="-127397">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2"/>
          <p:cNvSpPr>
            <a:spLocks noGrp="1"/>
          </p:cNvSpPr>
          <p:nvPr>
            <p:ph idx="10"/>
          </p:nvPr>
        </p:nvSpPr>
        <p:spPr>
          <a:xfrm>
            <a:off x="6118579" y="1268415"/>
            <a:ext cx="5459941" cy="4713287"/>
          </a:xfrm>
        </p:spPr>
        <p:txBody>
          <a:bodyPr/>
          <a:lstStyle>
            <a:lvl1pPr marL="215504" indent="-215504">
              <a:buClr>
                <a:schemeClr val="accent3"/>
              </a:buClr>
              <a:buSzPct val="100000"/>
              <a:defRPr/>
            </a:lvl1pPr>
            <a:lvl2pPr marL="386954" indent="-171450">
              <a:buClr>
                <a:schemeClr val="accent3"/>
              </a:buClr>
              <a:buSzPct val="100000"/>
              <a:defRPr/>
            </a:lvl2pPr>
            <a:lvl3pPr marL="514350" indent="-127397">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133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92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Utilit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5"/>
            <a:ext cx="6799384" cy="4713287"/>
          </a:xfrm>
        </p:spPr>
        <p:txBody>
          <a:bodyPr/>
          <a:lstStyle>
            <a:lvl1pPr marL="215504" indent="-215504">
              <a:buClr>
                <a:schemeClr val="accent3"/>
              </a:buClr>
              <a:buSzPct val="100000"/>
              <a:defRPr/>
            </a:lvl1pPr>
            <a:lvl2pPr marL="386954" indent="-17145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453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Divider or Thank You">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hasCustomPrompt="1"/>
          </p:nvPr>
        </p:nvSpPr>
        <p:spPr bwMode="white">
          <a:xfrm>
            <a:off x="609600" y="1709932"/>
            <a:ext cx="6644640" cy="424732"/>
          </a:xfrm>
          <a:noFill/>
        </p:spPr>
        <p:txBody>
          <a:bodyPr wrap="square" rtlCol="0" anchor="t" anchorCtr="0">
            <a:spAutoFit/>
          </a:bodyPr>
          <a:lstStyle>
            <a:lvl1pPr>
              <a:defRPr lang="en-US" sz="2400" dirty="0">
                <a:solidFill>
                  <a:schemeClr val="bg1"/>
                </a:solidFill>
              </a:defRPr>
            </a:lvl1pPr>
          </a:lstStyle>
          <a:p>
            <a:pPr marL="0" lvl="0" defTabSz="685800"/>
            <a:r>
              <a:rPr lang="ga-IE" dirty="0"/>
              <a:t>Click to edit master title style</a:t>
            </a:r>
            <a:endParaRPr lang="en-US" dirty="0"/>
          </a:p>
        </p:txBody>
      </p:sp>
      <p:sp>
        <p:nvSpPr>
          <p:cNvPr id="15" name="Subtitle 2"/>
          <p:cNvSpPr>
            <a:spLocks noGrp="1"/>
          </p:cNvSpPr>
          <p:nvPr>
            <p:ph type="subTitle" idx="1" hasCustomPrompt="1"/>
          </p:nvPr>
        </p:nvSpPr>
        <p:spPr bwMode="white">
          <a:xfrm>
            <a:off x="609603" y="3163824"/>
            <a:ext cx="5520860" cy="1481328"/>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bg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542644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Title Only Green">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a:t>Click to edit Master title style</a:t>
            </a:r>
            <a:endParaRPr lang="en-US" dirty="0"/>
          </a:p>
        </p:txBody>
      </p:sp>
      <p:cxnSp>
        <p:nvCxnSpPr>
          <p:cNvPr id="5" name="Straight Connector 4"/>
          <p:cNvCxnSpPr/>
          <p:nvPr/>
        </p:nvCxnSpPr>
        <p:spPr>
          <a:xfrm>
            <a:off x="698503" y="1055909"/>
            <a:ext cx="10742084"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6534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Figure L, text R">
    <p:spTree>
      <p:nvGrpSpPr>
        <p:cNvPr id="1" name=""/>
        <p:cNvGrpSpPr/>
        <p:nvPr/>
      </p:nvGrpSpPr>
      <p:grpSpPr>
        <a:xfrm>
          <a:off x="0" y="0"/>
          <a:ext cx="0" cy="0"/>
          <a:chOff x="0" y="0"/>
          <a:chExt cx="0" cy="0"/>
        </a:xfrm>
      </p:grpSpPr>
      <p:sp>
        <p:nvSpPr>
          <p:cNvPr id="7" name="Title"/>
          <p:cNvSpPr>
            <a:spLocks noGrp="1"/>
          </p:cNvSpPr>
          <p:nvPr>
            <p:ph type="title"/>
          </p:nvPr>
        </p:nvSpPr>
        <p:spPr>
          <a:xfrm>
            <a:off x="443080" y="666000"/>
            <a:ext cx="11342769" cy="756000"/>
          </a:xfrm>
          <a:prstGeom prst="rect">
            <a:avLst/>
          </a:prstGeom>
        </p:spPr>
        <p:txBody>
          <a:bodyPr rtlCol="0">
            <a:noAutofit/>
          </a:bodyPr>
          <a:lstStyle/>
          <a:p>
            <a:r>
              <a:rPr lang="en-US"/>
              <a:t>Click to edit Master title style</a:t>
            </a:r>
            <a:endParaRPr lang="en-GB" dirty="0"/>
          </a:p>
        </p:txBody>
      </p:sp>
      <p:sp>
        <p:nvSpPr>
          <p:cNvPr id="11" name="TextPlaceholder1"/>
          <p:cNvSpPr>
            <a:spLocks noGrp="1"/>
          </p:cNvSpPr>
          <p:nvPr>
            <p:ph type="body" sz="quarter" idx="12"/>
          </p:nvPr>
        </p:nvSpPr>
        <p:spPr>
          <a:xfrm>
            <a:off x="6247387" y="1476000"/>
            <a:ext cx="5538461" cy="4536000"/>
          </a:xfrm>
          <a:prstGeom prst="rect">
            <a:avLst/>
          </a:prstGeo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marL="539354"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ImageR"/>
          <p:cNvSpPr>
            <a:spLocks noGrp="1"/>
          </p:cNvSpPr>
          <p:nvPr>
            <p:ph type="pic" sz="quarter" idx="11"/>
          </p:nvPr>
        </p:nvSpPr>
        <p:spPr>
          <a:xfrm>
            <a:off x="640248" y="1886400"/>
            <a:ext cx="5144123" cy="4489200"/>
          </a:xfrm>
          <a:prstGeom prst="rect">
            <a:avLst/>
          </a:prstGeom>
        </p:spPr>
        <p:txBody>
          <a:bodyPr/>
          <a:lstStyle>
            <a:lvl1pPr>
              <a:lnSpc>
                <a:spcPct val="100000"/>
              </a:lnSpc>
              <a:spcAft>
                <a:spcPts val="600"/>
              </a:spcAft>
              <a:defRPr baseline="0"/>
            </a:lvl1pPr>
          </a:lstStyle>
          <a:p>
            <a:pPr lvl="0"/>
            <a:r>
              <a:rPr lang="en-US" noProof="0"/>
              <a:t>Click icon to add picture</a:t>
            </a:r>
            <a:endParaRPr lang="en-GB" noProof="0" dirty="0"/>
          </a:p>
        </p:txBody>
      </p:sp>
      <p:sp>
        <p:nvSpPr>
          <p:cNvPr id="14" name="TextPlaceholder4"/>
          <p:cNvSpPr>
            <a:spLocks noGrp="1"/>
          </p:cNvSpPr>
          <p:nvPr>
            <p:ph type="body" sz="quarter" idx="17"/>
          </p:nvPr>
        </p:nvSpPr>
        <p:spPr>
          <a:xfrm>
            <a:off x="443079" y="1490399"/>
            <a:ext cx="5538461" cy="252000"/>
          </a:xfrm>
          <a:prstGeom prst="rect">
            <a:avLst/>
          </a:prstGeom>
        </p:spPr>
        <p:txBody>
          <a:bodyPr/>
          <a:lstStyle>
            <a:lvl1pPr marL="0" indent="0" algn="l">
              <a:lnSpc>
                <a:spcPct val="100000"/>
              </a:lnSpc>
              <a:spcBef>
                <a:spcPts val="0"/>
              </a:spcBef>
              <a:spcAft>
                <a:spcPts val="600"/>
              </a:spcAft>
              <a:buFontTx/>
              <a:buNone/>
              <a:defRPr sz="750" b="0" baseline="0"/>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marL="539354" indent="0">
              <a:buNone/>
              <a:defRPr/>
            </a:lvl5pPr>
          </a:lstStyle>
          <a:p>
            <a:pPr lvl="0"/>
            <a:r>
              <a:rPr lang="en-US"/>
              <a:t>Click to edit Master text styles</a:t>
            </a:r>
          </a:p>
        </p:txBody>
      </p:sp>
      <p:sp>
        <p:nvSpPr>
          <p:cNvPr id="15" name="Text Placeholder 4"/>
          <p:cNvSpPr>
            <a:spLocks noGrp="1"/>
          </p:cNvSpPr>
          <p:nvPr>
            <p:ph type="body" sz="quarter" idx="19"/>
          </p:nvPr>
        </p:nvSpPr>
        <p:spPr>
          <a:xfrm>
            <a:off x="6247387" y="6030004"/>
            <a:ext cx="5538461" cy="360363"/>
          </a:xfrm>
          <a:prstGeom prst="rect">
            <a:avLst/>
          </a:prstGeom>
        </p:spPr>
        <p:txBody>
          <a:bodyPr anchor="b" anchorCtr="0"/>
          <a:lstStyle>
            <a:lvl1pPr marL="64294" indent="-64294">
              <a:lnSpc>
                <a:spcPts val="750"/>
              </a:lnSpc>
              <a:spcAft>
                <a:spcPts val="225"/>
              </a:spcAft>
              <a:buNone/>
              <a:defRPr sz="600"/>
            </a:lvl1pPr>
            <a:lvl2pPr marL="133350" indent="0">
              <a:buNone/>
              <a:defRPr sz="600"/>
            </a:lvl2pPr>
            <a:lvl3pPr marL="266700" indent="0">
              <a:buNone/>
              <a:defRPr sz="600"/>
            </a:lvl3pPr>
            <a:lvl4pPr marL="406004" indent="0">
              <a:buNone/>
              <a:defRPr sz="600"/>
            </a:lvl4pPr>
            <a:lvl5pPr marL="539354" indent="0">
              <a:buNone/>
              <a:defRPr sz="600"/>
            </a:lvl5pPr>
          </a:lstStyle>
          <a:p>
            <a:pPr lvl="0"/>
            <a:r>
              <a:rPr lang="en-US"/>
              <a:t>Click to edit Master text styles</a:t>
            </a:r>
          </a:p>
        </p:txBody>
      </p:sp>
      <p:sp>
        <p:nvSpPr>
          <p:cNvPr id="16" name="Text Placeholder 2"/>
          <p:cNvSpPr>
            <a:spLocks noGrp="1"/>
          </p:cNvSpPr>
          <p:nvPr>
            <p:ph type="body" sz="quarter" idx="18"/>
          </p:nvPr>
        </p:nvSpPr>
        <p:spPr>
          <a:xfrm>
            <a:off x="443079" y="6030000"/>
            <a:ext cx="5538461" cy="360000"/>
          </a:xfrm>
          <a:prstGeom prst="rect">
            <a:avLst/>
          </a:prstGeom>
        </p:spPr>
        <p:txBody>
          <a:bodyPr anchor="b" anchorCtr="0"/>
          <a:lstStyle>
            <a:lvl1pPr marL="64294" indent="-64294">
              <a:lnSpc>
                <a:spcPts val="750"/>
              </a:lnSpc>
              <a:spcAft>
                <a:spcPts val="225"/>
              </a:spcAft>
              <a:buNone/>
              <a:defRPr sz="600"/>
            </a:lvl1pPr>
            <a:lvl2pPr marL="133350" indent="0">
              <a:buNone/>
              <a:defRPr sz="600"/>
            </a:lvl2pPr>
            <a:lvl3pPr marL="266700" indent="0">
              <a:buNone/>
              <a:defRPr sz="600"/>
            </a:lvl3pPr>
            <a:lvl4pPr marL="406004" indent="0">
              <a:buNone/>
              <a:defRPr sz="600"/>
            </a:lvl4pPr>
            <a:lvl5pPr marL="539354" indent="0">
              <a:buNone/>
              <a:defRPr sz="600"/>
            </a:lvl5pPr>
          </a:lstStyle>
          <a:p>
            <a:pPr lvl="0"/>
            <a:r>
              <a:rPr lang="en-US"/>
              <a:t>Click to edit Master text styles</a:t>
            </a:r>
          </a:p>
        </p:txBody>
      </p:sp>
      <p:sp>
        <p:nvSpPr>
          <p:cNvPr id="8" name="PageNo"/>
          <p:cNvSpPr>
            <a:spLocks noGrp="1"/>
          </p:cNvSpPr>
          <p:nvPr>
            <p:ph type="sldNum" sz="quarter" idx="20"/>
          </p:nvPr>
        </p:nvSpPr>
        <p:spPr>
          <a:xfrm>
            <a:off x="10812585" y="323851"/>
            <a:ext cx="965200" cy="288925"/>
          </a:xfrm>
          <a:prstGeom prst="rect">
            <a:avLst/>
          </a:prstGeom>
        </p:spPr>
        <p:txBody>
          <a:bodyPr/>
          <a:lstStyle>
            <a:lvl1pPr>
              <a:defRPr/>
            </a:lvl1pPr>
          </a:lstStyle>
          <a:p>
            <a:pPr defTabSz="457200">
              <a:defRPr/>
            </a:pPr>
            <a:fld id="{4B653791-5950-431A-90AC-E83C1AEF8F8C}" type="slidenum">
              <a:rPr lang="en-GB" smtClean="0">
                <a:solidFill>
                  <a:prstClr val="black"/>
                </a:solidFill>
              </a:rPr>
              <a:pPr defTabSz="457200">
                <a:defRPr/>
              </a:pPr>
              <a:t>‹#›</a:t>
            </a:fld>
            <a:endParaRPr lang="en-GB" dirty="0">
              <a:solidFill>
                <a:prstClr val="black"/>
              </a:solidFill>
            </a:endParaRPr>
          </a:p>
        </p:txBody>
      </p:sp>
    </p:spTree>
    <p:extLst>
      <p:ext uri="{BB962C8B-B14F-4D97-AF65-F5344CB8AC3E}">
        <p14:creationId xmlns:p14="http://schemas.microsoft.com/office/powerpoint/2010/main" val="76358576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389449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cSld name="1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9553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3_Title Only Green">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a:t>Click to edit Master title style</a:t>
            </a:r>
            <a:endParaRPr lang="en-US" dirty="0"/>
          </a:p>
        </p:txBody>
      </p:sp>
      <p:cxnSp>
        <p:nvCxnSpPr>
          <p:cNvPr id="5" name="Straight Connector 4"/>
          <p:cNvCxnSpPr/>
          <p:nvPr userDrawn="1"/>
        </p:nvCxnSpPr>
        <p:spPr>
          <a:xfrm>
            <a:off x="698502" y="1055909"/>
            <a:ext cx="10742084"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8000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58993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Real-time inventory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698505" y="858360"/>
            <a:ext cx="9292991"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userDrawn="1"/>
        </p:nvSpPr>
        <p:spPr>
          <a:xfrm>
            <a:off x="9148958" y="2736467"/>
            <a:ext cx="3043044" cy="3583259"/>
          </a:xfrm>
          <a:prstGeom prst="rect">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9" name="Title 1"/>
          <p:cNvSpPr>
            <a:spLocks noGrp="1"/>
          </p:cNvSpPr>
          <p:nvPr>
            <p:ph type="title"/>
          </p:nvPr>
        </p:nvSpPr>
        <p:spPr>
          <a:xfrm>
            <a:off x="698501" y="125801"/>
            <a:ext cx="9292991" cy="427761"/>
          </a:xfrm>
        </p:spPr>
        <p:txBody>
          <a:bodyPr/>
          <a:lstStyle>
            <a:lvl1pPr>
              <a:defRPr sz="1800"/>
            </a:lvl1pPr>
          </a:lstStyle>
          <a:p>
            <a:r>
              <a:rPr lang="en-US" dirty="0"/>
              <a:t>Click to edit Master title style</a:t>
            </a:r>
            <a:endParaRPr lang="en-GB" dirty="0"/>
          </a:p>
        </p:txBody>
      </p:sp>
      <p:sp>
        <p:nvSpPr>
          <p:cNvPr id="10" name="Text Placeholder 14"/>
          <p:cNvSpPr>
            <a:spLocks noGrp="1"/>
          </p:cNvSpPr>
          <p:nvPr>
            <p:ph type="body" sz="quarter" idx="11"/>
          </p:nvPr>
        </p:nvSpPr>
        <p:spPr>
          <a:xfrm>
            <a:off x="699325" y="508995"/>
            <a:ext cx="9292167" cy="341932"/>
          </a:xfrm>
        </p:spPr>
        <p:txBody>
          <a:bodyPr/>
          <a:lstStyle>
            <a:lvl1pPr marL="0" indent="0">
              <a:buNone/>
              <a:defRPr sz="1500" b="0"/>
            </a:lvl1pPr>
          </a:lstStyle>
          <a:p>
            <a:pPr lvl="0"/>
            <a:r>
              <a:rPr lang="en-US" dirty="0"/>
              <a:t>Click to edit Master text styles</a:t>
            </a:r>
          </a:p>
        </p:txBody>
      </p:sp>
    </p:spTree>
    <p:extLst>
      <p:ext uri="{BB962C8B-B14F-4D97-AF65-F5344CB8AC3E}">
        <p14:creationId xmlns:p14="http://schemas.microsoft.com/office/powerpoint/2010/main" val="45771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userDrawn="1"/>
        </p:nvSpPr>
        <p:spPr>
          <a:xfrm>
            <a:off x="9406965" y="4652682"/>
            <a:ext cx="2785035" cy="2205318"/>
          </a:xfrm>
          <a:prstGeom prst="rect">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66315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dirty="0"/>
              <a:t>Click to edit Master title style</a:t>
            </a:r>
          </a:p>
        </p:txBody>
      </p:sp>
      <p:cxnSp>
        <p:nvCxnSpPr>
          <p:cNvPr id="5" name="Straight Connector 4"/>
          <p:cNvCxnSpPr/>
          <p:nvPr userDrawn="1"/>
        </p:nvCxnSpPr>
        <p:spPr>
          <a:xfrm>
            <a:off x="698502" y="1055909"/>
            <a:ext cx="10742084" cy="0"/>
          </a:xfrm>
          <a:prstGeom prst="line">
            <a:avLst/>
          </a:prstGeom>
          <a:ln w="63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440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a:stretch>
            <a:fillRect/>
          </a:stretch>
        </p:blipFill>
        <p:spPr bwMode="black">
          <a:xfrm>
            <a:off x="721158" y="6383806"/>
            <a:ext cx="3925293" cy="319700"/>
          </a:xfrm>
          <a:prstGeom prst="rect">
            <a:avLst/>
          </a:prstGeom>
        </p:spPr>
      </p:pic>
    </p:spTree>
    <p:extLst>
      <p:ext uri="{BB962C8B-B14F-4D97-AF65-F5344CB8AC3E}">
        <p14:creationId xmlns:p14="http://schemas.microsoft.com/office/powerpoint/2010/main" val="334911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8"/>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10972800" cy="4713287"/>
          </a:xfrm>
        </p:spPr>
        <p:txBody>
          <a:bodyPr/>
          <a:lstStyle>
            <a:lvl1pPr marL="287338" indent="-287338">
              <a:buClr>
                <a:schemeClr val="accent3"/>
              </a:buClr>
              <a:buSzPct val="100000"/>
              <a:buFont typeface="Arial" panose="020B0604020202020204" pitchFamily="34" charset="0"/>
              <a:buChar char="•"/>
              <a:defRPr/>
            </a:lvl1pPr>
            <a:lvl2pPr marL="515938" indent="-228600">
              <a:buClr>
                <a:schemeClr val="accent3"/>
              </a:buClr>
              <a:buSzPct val="100000"/>
              <a:buFont typeface="Arial" panose="020B0604020202020204" pitchFamily="34" charset="0"/>
              <a:buChar char="•"/>
              <a:defRPr/>
            </a:lvl2pPr>
            <a:lvl3pPr marL="685800" indent="-169863">
              <a:buClr>
                <a:schemeClr val="accent3"/>
              </a:buClr>
              <a:buSzPct val="100000"/>
              <a:buFont typeface="Arial" panose="020B0604020202020204" pitchFamily="34" charset="0"/>
              <a:buChar char="•"/>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6" name="Straight Connector 5"/>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34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with custom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Content Placeholder 2"/>
          <p:cNvSpPr>
            <a:spLocks noGrp="1"/>
          </p:cNvSpPr>
          <p:nvPr>
            <p:ph idx="1"/>
          </p:nvPr>
        </p:nvSpPr>
        <p:spPr>
          <a:xfrm>
            <a:off x="609600" y="1268413"/>
            <a:ext cx="6799384" cy="4713287"/>
          </a:xfrm>
        </p:spPr>
        <p:txBody>
          <a:bodyPr/>
          <a:lstStyle>
            <a:lvl1pPr marL="287338" indent="-287338">
              <a:buClr>
                <a:schemeClr val="accent3"/>
              </a:buClr>
              <a:buSzPct val="100000"/>
              <a:defRPr/>
            </a:lvl1pPr>
            <a:lvl2pPr marL="515938" indent="-22860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242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2 Colum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5459941" cy="4713287"/>
          </a:xfrm>
        </p:spPr>
        <p:txBody>
          <a:bodyPr/>
          <a:lstStyle>
            <a:lvl1pPr marL="287338" indent="-287338">
              <a:buClr>
                <a:schemeClr val="accent3"/>
              </a:buClr>
              <a:buSzPct val="100000"/>
              <a:defRPr/>
            </a:lvl1pPr>
            <a:lvl2pPr marL="515938" indent="-228600">
              <a:buClr>
                <a:schemeClr val="accent3"/>
              </a:buClr>
              <a:buSzPct val="100000"/>
              <a:defRPr/>
            </a:lvl2pPr>
            <a:lvl3pPr marL="685800" indent="-169863">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idx="12"/>
          </p:nvPr>
        </p:nvSpPr>
        <p:spPr>
          <a:xfrm>
            <a:off x="6093885" y="1268413"/>
            <a:ext cx="5488516" cy="4713287"/>
          </a:xfrm>
        </p:spPr>
        <p:txBody>
          <a:bodyPr/>
          <a:lstStyle>
            <a:lvl1pPr marL="230188" indent="-230188">
              <a:buClr>
                <a:schemeClr val="accent1"/>
              </a:buClr>
              <a:buSzPct val="100000"/>
              <a:defRPr lang="en-US" sz="2400" b="0" kern="1200" dirty="0" smtClean="0">
                <a:solidFill>
                  <a:schemeClr val="tx2"/>
                </a:solidFill>
                <a:latin typeface="Arial" pitchFamily="34" charset="0"/>
                <a:ea typeface="+mn-ea"/>
                <a:cs typeface="Arial" pitchFamily="34" charset="0"/>
              </a:defRPr>
            </a:lvl1pPr>
            <a:lvl2pPr marL="576263" indent="-288925">
              <a:buClr>
                <a:schemeClr val="accent1"/>
              </a:buClr>
              <a:buSzPct val="100000"/>
              <a:defRPr lang="en-US" sz="2000" b="0" kern="1200" dirty="0" smtClean="0">
                <a:solidFill>
                  <a:schemeClr val="tx2"/>
                </a:solidFill>
                <a:latin typeface="Arial" pitchFamily="34" charset="0"/>
                <a:ea typeface="+mn-ea"/>
                <a:cs typeface="Arial" pitchFamily="34" charset="0"/>
              </a:defRPr>
            </a:lvl2pPr>
            <a:lvl3pPr marL="801687" indent="-285750">
              <a:buClr>
                <a:schemeClr val="accent1"/>
              </a:buClr>
              <a:buSzPct val="100000"/>
              <a:defRPr lang="en-US" sz="1800" b="0" kern="1200" dirty="0" smtClean="0">
                <a:solidFill>
                  <a:schemeClr val="tx2"/>
                </a:solidFill>
                <a:latin typeface="Arial" pitchFamily="34" charset="0"/>
                <a:ea typeface="+mn-ea"/>
                <a:cs typeface="Arial" pitchFamily="34" charset="0"/>
              </a:defRPr>
            </a:lvl3pPr>
            <a:lvl4pPr>
              <a:buSzPct val="85000"/>
              <a:defRPr/>
            </a:lvl4pPr>
            <a:lvl5pPr>
              <a:buSzPct val="85000"/>
              <a:defRPr/>
            </a:lvl5pPr>
          </a:lstStyle>
          <a:p>
            <a:pPr marL="287338" lvl="0" indent="-287338" algn="l" defTabSz="457200" rtl="0" eaLnBrk="1" latinLnBrk="0" hangingPunct="1">
              <a:spcBef>
                <a:spcPts val="1200"/>
              </a:spcBef>
              <a:spcAft>
                <a:spcPts val="0"/>
              </a:spcAft>
              <a:buClr>
                <a:schemeClr val="accent3"/>
              </a:buClr>
              <a:buSzPct val="100000"/>
              <a:buFont typeface="Arial" panose="020B0604020202020204" pitchFamily="34" charset="0"/>
              <a:buChar char="•"/>
            </a:pPr>
            <a:r>
              <a:rPr lang="en-US"/>
              <a:t>Click to edit Master text styles</a:t>
            </a:r>
          </a:p>
          <a:p>
            <a:pPr marL="287338" lvl="1" indent="-287338" algn="l" defTabSz="457200" rtl="0" eaLnBrk="1" latinLnBrk="0" hangingPunct="1">
              <a:spcBef>
                <a:spcPts val="1200"/>
              </a:spcBef>
              <a:spcAft>
                <a:spcPts val="0"/>
              </a:spcAft>
              <a:buClr>
                <a:schemeClr val="accent3"/>
              </a:buClr>
              <a:buSzPct val="100000"/>
              <a:buFont typeface="Arial" panose="020B0604020202020204" pitchFamily="34" charset="0"/>
              <a:buChar char="•"/>
            </a:pPr>
            <a:r>
              <a:rPr lang="en-US"/>
              <a:t>Second level</a:t>
            </a:r>
          </a:p>
          <a:p>
            <a:pPr marL="287338" lvl="2" indent="-287338" algn="l" defTabSz="457200" rtl="0" eaLnBrk="1" latinLnBrk="0" hangingPunct="1">
              <a:spcBef>
                <a:spcPts val="1200"/>
              </a:spcBef>
              <a:spcAft>
                <a:spcPts val="0"/>
              </a:spcAft>
              <a:buClr>
                <a:schemeClr val="accent3"/>
              </a:buClr>
              <a:buSzPct val="100000"/>
              <a:buFont typeface="Arial" panose="020B0604020202020204" pitchFamily="34" charset="0"/>
              <a:buChar char="•"/>
            </a:pPr>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371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ynamic Services Def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239670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166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Utilit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6799384" cy="4713287"/>
          </a:xfrm>
        </p:spPr>
        <p:txBody>
          <a:bodyPr/>
          <a:lstStyle>
            <a:lvl1pPr marL="287338" indent="-287338">
              <a:buClr>
                <a:schemeClr val="accent3"/>
              </a:buClr>
              <a:buSzPct val="100000"/>
              <a:defRPr/>
            </a:lvl1pPr>
            <a:lvl2pPr marL="515938" indent="-22860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70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5477"/>
            <a:ext cx="10972800" cy="750432"/>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Table Placeholder 3"/>
          <p:cNvSpPr>
            <a:spLocks noGrp="1"/>
          </p:cNvSpPr>
          <p:nvPr>
            <p:ph type="tbl" sz="quarter" idx="10"/>
          </p:nvPr>
        </p:nvSpPr>
        <p:spPr>
          <a:xfrm>
            <a:off x="609600" y="1268412"/>
            <a:ext cx="10960608" cy="2160588"/>
          </a:xfrm>
        </p:spPr>
        <p:txBody>
          <a:bodyPr rtlCol="0">
            <a:noAutofit/>
          </a:bodyPr>
          <a:lstStyle>
            <a:lvl1pPr marL="0" indent="0">
              <a:buNone/>
              <a:defRPr/>
            </a:lvl1pPr>
          </a:lstStyle>
          <a:p>
            <a:pPr lvl="0"/>
            <a:r>
              <a:rPr lang="en-US" noProof="0" dirty="0"/>
              <a:t>Click icon to add table</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90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Blank with X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defTabSz="914363">
              <a:tabLst>
                <a:tab pos="2577600" algn="l"/>
              </a:tabLst>
              <a:defRPr/>
            </a:pPr>
            <a:r>
              <a:rPr lang="en-US" sz="700">
                <a:solidFill>
                  <a:srgbClr val="808084"/>
                </a:solidFill>
                <a:cs typeface="Arial" pitchFamily="34" charset="0"/>
              </a:rPr>
              <a:t>Information Security Level 1 – Confidential</a:t>
            </a:r>
          </a:p>
          <a:p>
            <a:pPr defTabSz="914363">
              <a:tabLst>
                <a:tab pos="2577600" algn="l"/>
              </a:tabLst>
              <a:defRPr/>
            </a:pPr>
            <a:r>
              <a:rPr lang="en-US" sz="700">
                <a:solidFill>
                  <a:srgbClr val="808084"/>
                </a:solidFill>
                <a:cs typeface="Arial" pitchFamily="34" charset="0"/>
              </a:rPr>
              <a:t>© 2015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1200">
                <a:solidFill>
                  <a:srgbClr val="808084"/>
                </a:solidFill>
              </a:rPr>
              <a:pPr/>
              <a:t>‹#›</a:t>
            </a:fld>
            <a:endParaRPr sz="1200" dirty="0">
              <a:solidFill>
                <a:srgbClr val="808084"/>
              </a:solidFill>
            </a:endParaRPr>
          </a:p>
        </p:txBody>
      </p:sp>
      <p:pic>
        <p:nvPicPr>
          <p:cNvPr id="48" name="Picture 47"/>
          <p:cNvPicPr>
            <a:picLocks noChangeAspect="1"/>
          </p:cNvPicPr>
          <p:nvPr userDrawn="1"/>
        </p:nvPicPr>
        <p:blipFill>
          <a:blip r:embed="rId3"/>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385615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Blank">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defTabSz="914363">
              <a:tabLst>
                <a:tab pos="2577600" algn="l"/>
              </a:tabLst>
              <a:defRPr/>
            </a:pPr>
            <a:r>
              <a:rPr lang="en-US" sz="700">
                <a:solidFill>
                  <a:srgbClr val="808084"/>
                </a:solidFill>
                <a:cs typeface="Arial" pitchFamily="34" charset="0"/>
              </a:rPr>
              <a:t>Information Security Level 1 – Confidential</a:t>
            </a:r>
          </a:p>
          <a:p>
            <a:pPr defTabSz="914363">
              <a:tabLst>
                <a:tab pos="2577600" algn="l"/>
              </a:tabLst>
              <a:defRPr/>
            </a:pPr>
            <a:r>
              <a:rPr lang="en-US" sz="700">
                <a:solidFill>
                  <a:srgbClr val="808084"/>
                </a:solidFill>
                <a:cs typeface="Arial" pitchFamily="34" charset="0"/>
              </a:rPr>
              <a:t>© 2015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1200">
                <a:solidFill>
                  <a:srgbClr val="808084"/>
                </a:solidFill>
              </a:rPr>
              <a:pPr/>
              <a:t>‹#›</a:t>
            </a:fld>
            <a:endParaRPr sz="1200" dirty="0">
              <a:solidFill>
                <a:srgbClr val="808084"/>
              </a:solidFill>
            </a:endParaRPr>
          </a:p>
        </p:txBody>
      </p:sp>
      <p:pic>
        <p:nvPicPr>
          <p:cNvPr id="48" name="Picture 47"/>
          <p:cNvPicPr>
            <a:picLocks noChangeAspect="1"/>
          </p:cNvPicPr>
          <p:nvPr userDrawn="1"/>
        </p:nvPicPr>
        <p:blipFill>
          <a:blip r:embed="rId2"/>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72977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Alternate Divider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09600" y="2305807"/>
            <a:ext cx="6434667" cy="958980"/>
          </a:xfrm>
        </p:spPr>
        <p:txBody>
          <a:bodyPr vert="horz" lIns="91440" tIns="45720" rIns="91440" bIns="45720" rtlCol="0" anchor="b" anchorCtr="0">
            <a:noAutofit/>
          </a:bodyPr>
          <a:lstStyle>
            <a:lvl1pPr>
              <a:defRPr lang="en-US" sz="3200" dirty="0"/>
            </a:lvl1pPr>
          </a:lstStyle>
          <a:p>
            <a:pPr lvl="0"/>
            <a:r>
              <a:rPr lang="ga-IE" dirty="0"/>
              <a:t>Click to edit master </a:t>
            </a:r>
            <a:r>
              <a:rPr lang="en-US" dirty="0"/>
              <a:t/>
            </a:r>
            <a:br>
              <a:rPr lang="en-US" dirty="0"/>
            </a:br>
            <a:r>
              <a:rPr lang="ga-IE" dirty="0"/>
              <a:t>title style</a:t>
            </a:r>
            <a:endParaRPr lang="en-US" dirty="0"/>
          </a:p>
        </p:txBody>
      </p:sp>
      <p:sp>
        <p:nvSpPr>
          <p:cNvPr id="7" name="Subtitle 2"/>
          <p:cNvSpPr>
            <a:spLocks noGrp="1"/>
          </p:cNvSpPr>
          <p:nvPr>
            <p:ph type="subTitle" idx="1" hasCustomPrompt="1"/>
          </p:nvPr>
        </p:nvSpPr>
        <p:spPr>
          <a:xfrm>
            <a:off x="609600" y="3599110"/>
            <a:ext cx="643466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227687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6765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cSld name="1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7818" y="5940425"/>
            <a:ext cx="39751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284" y="623888"/>
            <a:ext cx="448733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1709928"/>
            <a:ext cx="6644640" cy="535531"/>
          </a:xfrm>
          <a:noFill/>
        </p:spPr>
        <p:txBody>
          <a:bodyPr rtlCol="0" anchor="t">
            <a:spAutoFit/>
          </a:bodyPr>
          <a:lstStyle>
            <a:lvl1pPr>
              <a:defRPr lang="en-US" sz="3200" dirty="0">
                <a:solidFill>
                  <a:schemeClr val="bg1"/>
                </a:solidFill>
              </a:defRPr>
            </a:lvl1pPr>
          </a:lstStyle>
          <a:p>
            <a:pPr lvl="0"/>
            <a:r>
              <a:rPr lang="en-US"/>
              <a:t>Click to edit Master title style</a:t>
            </a:r>
            <a:endParaRPr lang="en-US" dirty="0"/>
          </a:p>
        </p:txBody>
      </p:sp>
      <p:sp>
        <p:nvSpPr>
          <p:cNvPr id="3" name="Subtitle 2"/>
          <p:cNvSpPr>
            <a:spLocks noGrp="1"/>
          </p:cNvSpPr>
          <p:nvPr>
            <p:ph type="subTitle" idx="1"/>
          </p:nvPr>
        </p:nvSpPr>
        <p:spPr>
          <a:xfrm>
            <a:off x="609600" y="3333157"/>
            <a:ext cx="5750944" cy="798897"/>
          </a:xfrm>
        </p:spPr>
        <p:txBody>
          <a:bodyPr>
            <a:noAutofit/>
          </a:bodyPr>
          <a:lstStyle>
            <a:lvl1pPr marL="0" indent="0" algn="l" defTabSz="914400" rtl="0" eaLnBrk="1" latinLnBrk="0" hangingPunct="1">
              <a:buNone/>
              <a:tabLst>
                <a:tab pos="2514600" algn="l"/>
              </a:tabLst>
              <a:defRPr lang="en-US" sz="2400" b="1" kern="1200" dirty="0">
                <a:solidFill>
                  <a:schemeClr val="bg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p:nvPr>
        </p:nvSpPr>
        <p:spPr>
          <a:xfrm>
            <a:off x="609600" y="4652116"/>
            <a:ext cx="5808453"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bg1"/>
                </a:solidFill>
                <a:latin typeface="Arial" pitchFamily="34" charset="0"/>
                <a:ea typeface="+mn-ea"/>
                <a:cs typeface="Arial" pitchFamily="34" charset="0"/>
              </a:defRPr>
            </a:lvl1pPr>
          </a:lstStyle>
          <a:p>
            <a:pPr lvl="0"/>
            <a:r>
              <a:rPr lang="en-US"/>
              <a:t>Click to edit Master text styles</a:t>
            </a:r>
          </a:p>
        </p:txBody>
      </p:sp>
      <p:sp>
        <p:nvSpPr>
          <p:cNvPr id="8" name="Text Placeholder 6"/>
          <p:cNvSpPr>
            <a:spLocks noGrp="1"/>
          </p:cNvSpPr>
          <p:nvPr>
            <p:ph type="body" sz="quarter" idx="11"/>
          </p:nvPr>
        </p:nvSpPr>
        <p:spPr>
          <a:xfrm>
            <a:off x="609600" y="4183444"/>
            <a:ext cx="5808453"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2000" b="1" kern="1200" dirty="0" smtClean="0">
                <a:solidFill>
                  <a:schemeClr val="bg1"/>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20624308"/>
      </p:ext>
    </p:extLst>
  </p:cSld>
  <p:clrMapOvr>
    <a:masterClrMapping/>
  </p:clrMapOvr>
  <p:transition>
    <p:fade/>
  </p:transition>
  <p:hf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Alternate Title or Thank You Gree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hasCustomPrompt="1"/>
          </p:nvPr>
        </p:nvSpPr>
        <p:spPr bwMode="white">
          <a:xfrm>
            <a:off x="609600" y="1709929"/>
            <a:ext cx="6644640" cy="535531"/>
          </a:xfrm>
          <a:noFill/>
        </p:spPr>
        <p:txBody>
          <a:bodyPr wrap="square" rtlCol="0" anchor="t" anchorCtr="0">
            <a:spAutoFit/>
          </a:bodyPr>
          <a:lstStyle>
            <a:lvl1pPr>
              <a:defRPr lang="en-US" sz="3200" dirty="0">
                <a:solidFill>
                  <a:schemeClr val="bg1"/>
                </a:solidFill>
              </a:defRPr>
            </a:lvl1pPr>
          </a:lstStyle>
          <a:p>
            <a:pPr marL="0" lvl="0" defTabSz="914400"/>
            <a:r>
              <a:rPr lang="ga-IE" dirty="0"/>
              <a:t>Click to edit master title style</a:t>
            </a:r>
            <a:endParaRPr lang="en-US" dirty="0"/>
          </a:p>
        </p:txBody>
      </p:sp>
      <p:sp>
        <p:nvSpPr>
          <p:cNvPr id="15" name="Subtitle 2"/>
          <p:cNvSpPr>
            <a:spLocks noGrp="1"/>
          </p:cNvSpPr>
          <p:nvPr>
            <p:ph type="subTitle" idx="1" hasCustomPrompt="1"/>
          </p:nvPr>
        </p:nvSpPr>
        <p:spPr bwMode="white">
          <a:xfrm>
            <a:off x="609601" y="3163824"/>
            <a:ext cx="5520860" cy="1481328"/>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bg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366486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1_Blank">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727365"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userDrawn="1"/>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77783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al-time inventory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241290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B4F7E051-7421-A746-AE79-BACEAE346C44}"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156095908"/>
      </p:ext>
    </p:extLst>
  </p:cSld>
  <p:clrMapOvr>
    <a:masterClrMapping/>
  </p:clrMapOvr>
  <p:extLst mod="1">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ODCA_Title and Content">
    <p:spTree>
      <p:nvGrpSpPr>
        <p:cNvPr id="1" name="Shape 39"/>
        <p:cNvGrpSpPr/>
        <p:nvPr/>
      </p:nvGrpSpPr>
      <p:grpSpPr>
        <a:xfrm>
          <a:off x="0" y="0"/>
          <a:ext cx="0" cy="0"/>
          <a:chOff x="0" y="0"/>
          <a:chExt cx="0" cy="0"/>
        </a:xfrm>
      </p:grpSpPr>
      <p:sp>
        <p:nvSpPr>
          <p:cNvPr id="41" name="Shape 41"/>
          <p:cNvSpPr txBox="1">
            <a:spLocks noGrp="1"/>
          </p:cNvSpPr>
          <p:nvPr>
            <p:ph type="title"/>
          </p:nvPr>
        </p:nvSpPr>
        <p:spPr>
          <a:xfrm>
            <a:off x="228600" y="152400"/>
            <a:ext cx="11506200" cy="513985"/>
          </a:xfrm>
          <a:prstGeom prst="rect">
            <a:avLst/>
          </a:prstGeom>
          <a:noFill/>
          <a:ln>
            <a:noFill/>
          </a:ln>
        </p:spPr>
        <p:txBody>
          <a:bodyPr/>
          <a:lstStyle>
            <a:lvl1pPr rtl="0">
              <a:spcBef>
                <a:spcPts val="0"/>
              </a:spcBef>
              <a:defRPr sz="3200" b="1">
                <a:ln>
                  <a:solidFill>
                    <a:schemeClr val="accent6">
                      <a:lumMod val="75000"/>
                    </a:schemeClr>
                  </a:solidFill>
                </a:ln>
                <a:solidFill>
                  <a:srgbClr val="3F51B5"/>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cxnSp>
        <p:nvCxnSpPr>
          <p:cNvPr id="4" name="Straight Connector 3"/>
          <p:cNvCxnSpPr/>
          <p:nvPr userDrawn="1"/>
        </p:nvCxnSpPr>
        <p:spPr>
          <a:xfrm>
            <a:off x="335360" y="685800"/>
            <a:ext cx="1121993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1021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8"/>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10972800" cy="4713287"/>
          </a:xfrm>
        </p:spPr>
        <p:txBody>
          <a:bodyPr/>
          <a:lstStyle>
            <a:lvl1pPr marL="287338" indent="-287338">
              <a:buClr>
                <a:schemeClr val="accent3"/>
              </a:buClr>
              <a:buSzPct val="100000"/>
              <a:buFont typeface="Arial" panose="020B0604020202020204" pitchFamily="34" charset="0"/>
              <a:buChar char="•"/>
              <a:defRPr/>
            </a:lvl1pPr>
            <a:lvl2pPr marL="515938" indent="-228600">
              <a:buClr>
                <a:schemeClr val="accent3"/>
              </a:buClr>
              <a:buSzPct val="100000"/>
              <a:buFont typeface="Arial" panose="020B0604020202020204" pitchFamily="34" charset="0"/>
              <a:buChar char="•"/>
              <a:defRPr/>
            </a:lvl2pPr>
            <a:lvl3pPr marL="685800" indent="-169863">
              <a:buClr>
                <a:schemeClr val="accent3"/>
              </a:buClr>
              <a:buSzPct val="100000"/>
              <a:buFont typeface="Arial" panose="020B0604020202020204" pitchFamily="34" charset="0"/>
              <a:buChar char="•"/>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6" name="Straight Connector 5"/>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36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B4F7E051-7421-A746-AE79-BACEAE346C44}"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117930488"/>
      </p:ext>
    </p:extLst>
  </p:cSld>
  <p:clrMapOvr>
    <a:masterClrMapping/>
  </p:clrMapOvr>
  <p:extLst mod="1">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ODCA_Title and Content">
    <p:spTree>
      <p:nvGrpSpPr>
        <p:cNvPr id="1" name="Shape 39"/>
        <p:cNvGrpSpPr/>
        <p:nvPr/>
      </p:nvGrpSpPr>
      <p:grpSpPr>
        <a:xfrm>
          <a:off x="0" y="0"/>
          <a:ext cx="0" cy="0"/>
          <a:chOff x="0" y="0"/>
          <a:chExt cx="0" cy="0"/>
        </a:xfrm>
      </p:grpSpPr>
      <p:sp>
        <p:nvSpPr>
          <p:cNvPr id="41" name="Shape 41"/>
          <p:cNvSpPr txBox="1">
            <a:spLocks noGrp="1"/>
          </p:cNvSpPr>
          <p:nvPr>
            <p:ph type="title"/>
          </p:nvPr>
        </p:nvSpPr>
        <p:spPr>
          <a:xfrm>
            <a:off x="228600" y="152400"/>
            <a:ext cx="11506200" cy="513985"/>
          </a:xfrm>
          <a:prstGeom prst="rect">
            <a:avLst/>
          </a:prstGeom>
          <a:noFill/>
          <a:ln>
            <a:noFill/>
          </a:ln>
        </p:spPr>
        <p:txBody>
          <a:bodyPr/>
          <a:lstStyle>
            <a:lvl1pPr rtl="0">
              <a:spcBef>
                <a:spcPts val="0"/>
              </a:spcBef>
              <a:defRPr sz="3200" b="1">
                <a:ln>
                  <a:solidFill>
                    <a:schemeClr val="accent6">
                      <a:lumMod val="75000"/>
                    </a:schemeClr>
                  </a:solidFill>
                </a:ln>
                <a:solidFill>
                  <a:srgbClr val="3F51B5"/>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cxnSp>
        <p:nvCxnSpPr>
          <p:cNvPr id="4" name="Straight Connector 3"/>
          <p:cNvCxnSpPr/>
          <p:nvPr userDrawn="1"/>
        </p:nvCxnSpPr>
        <p:spPr>
          <a:xfrm>
            <a:off x="335360" y="685800"/>
            <a:ext cx="1121993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03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VF Fulfillment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407808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ybrid Business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381386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graphic 2">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234313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with Xs">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algn="l" defTabSz="914363">
              <a:tabLst>
                <a:tab pos="2577600" algn="l"/>
              </a:tabLst>
              <a:defRPr/>
            </a:pPr>
            <a:r>
              <a:rPr lang="en-US" sz="700">
                <a:solidFill>
                  <a:srgbClr val="808084"/>
                </a:solidFill>
                <a:cs typeface="Arial" pitchFamily="34" charset="0"/>
              </a:rPr>
              <a:t>Information Security Level 1 – Confidential</a:t>
            </a:r>
          </a:p>
          <a:p>
            <a:pPr algn="l" defTabSz="914363">
              <a:tabLst>
                <a:tab pos="2577600" algn="l"/>
              </a:tabLst>
              <a:defRPr/>
            </a:pPr>
            <a:r>
              <a:rPr lang="en-US" sz="700">
                <a:solidFill>
                  <a:srgbClr val="808084"/>
                </a:solidFill>
                <a:cs typeface="Arial" pitchFamily="34" charset="0"/>
              </a:rPr>
              <a:t>© 2016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a:solidFill>
                  <a:srgbClr val="808084"/>
                </a:solidFill>
              </a:rPr>
              <a:pPr/>
              <a:t>‹#›</a:t>
            </a:fld>
            <a:endParaRPr dirty="0">
              <a:solidFill>
                <a:srgbClr val="808084"/>
              </a:solidFill>
            </a:endParaRPr>
          </a:p>
        </p:txBody>
      </p:sp>
      <p:pic>
        <p:nvPicPr>
          <p:cNvPr id="48" name="Picture 4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226006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ynamic Services Def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8"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0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2868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algn="l" defTabSz="914363">
              <a:tabLst>
                <a:tab pos="2577600" algn="l"/>
              </a:tabLst>
              <a:defRPr/>
            </a:pPr>
            <a:r>
              <a:rPr lang="en-US" sz="700">
                <a:solidFill>
                  <a:srgbClr val="808084"/>
                </a:solidFill>
                <a:cs typeface="Arial" pitchFamily="34" charset="0"/>
              </a:rPr>
              <a:t>Information Security Level 1 – Confidential</a:t>
            </a:r>
          </a:p>
          <a:p>
            <a:pPr algn="l" defTabSz="914363">
              <a:tabLst>
                <a:tab pos="2577600" algn="l"/>
              </a:tabLst>
              <a:defRPr/>
            </a:pPr>
            <a:r>
              <a:rPr lang="en-US" sz="700">
                <a:solidFill>
                  <a:srgbClr val="808084"/>
                </a:solidFill>
                <a:cs typeface="Arial" pitchFamily="34" charset="0"/>
              </a:rPr>
              <a:t>© 2016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a:solidFill>
                  <a:srgbClr val="808084"/>
                </a:solidFill>
              </a:rPr>
              <a:pPr/>
              <a:t>‹#›</a:t>
            </a:fld>
            <a:endParaRPr dirty="0">
              <a:solidFill>
                <a:srgbClr val="808084"/>
              </a:solidFill>
            </a:endParaRPr>
          </a:p>
        </p:txBody>
      </p:sp>
      <p:pic>
        <p:nvPicPr>
          <p:cNvPr id="48" name="Picture 4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157083" y="6383806"/>
            <a:ext cx="3925293" cy="3197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1494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217877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algn="l" defTabSz="914363">
              <a:tabLst>
                <a:tab pos="2577600" algn="l"/>
              </a:tabLst>
              <a:defRPr/>
            </a:pPr>
            <a:r>
              <a:rPr lang="en-US" sz="700">
                <a:solidFill>
                  <a:srgbClr val="808084"/>
                </a:solidFill>
                <a:cs typeface="Arial" pitchFamily="34" charset="0"/>
              </a:rPr>
              <a:t>Information Security Level 1 – Confidential</a:t>
            </a:r>
          </a:p>
          <a:p>
            <a:pPr algn="l" defTabSz="914363">
              <a:tabLst>
                <a:tab pos="2577600" algn="l"/>
              </a:tabLst>
              <a:defRPr/>
            </a:pPr>
            <a:r>
              <a:rPr lang="en-US" sz="700">
                <a:solidFill>
                  <a:srgbClr val="808084"/>
                </a:solidFill>
                <a:cs typeface="Arial" pitchFamily="34" charset="0"/>
              </a:rPr>
              <a:t>© 2016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a:solidFill>
                  <a:srgbClr val="808084"/>
                </a:solidFill>
              </a:rPr>
              <a:pPr/>
              <a:t>‹#›</a:t>
            </a:fld>
            <a:endParaRPr dirty="0">
              <a:solidFill>
                <a:srgbClr val="808084"/>
              </a:solidFill>
            </a:endParaRPr>
          </a:p>
        </p:txBody>
      </p:sp>
      <p:pic>
        <p:nvPicPr>
          <p:cNvPr id="48" name="Picture 4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8843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8"/>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10972800" cy="4713287"/>
          </a:xfrm>
        </p:spPr>
        <p:txBody>
          <a:bodyPr/>
          <a:lstStyle>
            <a:lvl1pPr marL="287338" indent="-287338">
              <a:buClr>
                <a:schemeClr val="accent3"/>
              </a:buClr>
              <a:buSzPct val="100000"/>
              <a:buFont typeface="Arial" panose="020B0604020202020204" pitchFamily="34" charset="0"/>
              <a:buChar char="•"/>
              <a:defRPr/>
            </a:lvl1pPr>
            <a:lvl2pPr marL="515938" indent="-228600">
              <a:buClr>
                <a:schemeClr val="accent3"/>
              </a:buClr>
              <a:buSzPct val="100000"/>
              <a:buFont typeface="Arial" panose="020B0604020202020204" pitchFamily="34" charset="0"/>
              <a:buChar char="•"/>
              <a:defRPr/>
            </a:lvl2pPr>
            <a:lvl3pPr marL="685800" indent="-169863">
              <a:buClr>
                <a:schemeClr val="accent3"/>
              </a:buClr>
              <a:buSzPct val="100000"/>
              <a:buFont typeface="Arial" panose="020B0604020202020204" pitchFamily="34" charset="0"/>
              <a:buChar char="•"/>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6" name="Straight Connector 5"/>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682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with custom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Content Placeholder 2"/>
          <p:cNvSpPr>
            <a:spLocks noGrp="1"/>
          </p:cNvSpPr>
          <p:nvPr>
            <p:ph idx="1"/>
          </p:nvPr>
        </p:nvSpPr>
        <p:spPr>
          <a:xfrm>
            <a:off x="609600" y="1268413"/>
            <a:ext cx="6799384" cy="4713287"/>
          </a:xfrm>
        </p:spPr>
        <p:txBody>
          <a:bodyPr/>
          <a:lstStyle>
            <a:lvl1pPr marL="287338" indent="-287338">
              <a:buClr>
                <a:schemeClr val="accent3"/>
              </a:buClr>
              <a:buSzPct val="100000"/>
              <a:defRPr/>
            </a:lvl1pPr>
            <a:lvl2pPr marL="515938" indent="-22860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1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5459941" cy="4713287"/>
          </a:xfrm>
        </p:spPr>
        <p:txBody>
          <a:bodyPr/>
          <a:lstStyle>
            <a:lvl1pPr marL="287338" indent="-287338">
              <a:buClr>
                <a:schemeClr val="accent3"/>
              </a:buClr>
              <a:buSzPct val="100000"/>
              <a:defRPr/>
            </a:lvl1pPr>
            <a:lvl2pPr marL="515938" indent="-228600">
              <a:buClr>
                <a:schemeClr val="accent3"/>
              </a:buClr>
              <a:buSzPct val="100000"/>
              <a:defRPr/>
            </a:lvl2pPr>
            <a:lvl3pPr marL="685800" indent="-169863">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2"/>
          <p:cNvSpPr>
            <a:spLocks noGrp="1"/>
          </p:cNvSpPr>
          <p:nvPr>
            <p:ph idx="10"/>
          </p:nvPr>
        </p:nvSpPr>
        <p:spPr>
          <a:xfrm>
            <a:off x="6118578" y="1268413"/>
            <a:ext cx="5459941" cy="4713287"/>
          </a:xfrm>
        </p:spPr>
        <p:txBody>
          <a:bodyPr/>
          <a:lstStyle>
            <a:lvl1pPr marL="287338" indent="-287338">
              <a:buClr>
                <a:schemeClr val="accent3"/>
              </a:buClr>
              <a:buSzPct val="100000"/>
              <a:defRPr/>
            </a:lvl1pPr>
            <a:lvl2pPr marL="515938" indent="-228600">
              <a:buClr>
                <a:schemeClr val="accent3"/>
              </a:buClr>
              <a:buSzPct val="100000"/>
              <a:defRPr/>
            </a:lvl2pPr>
            <a:lvl3pPr marL="685800" indent="-169863">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66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202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Utilit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6799384" cy="4713287"/>
          </a:xfrm>
        </p:spPr>
        <p:txBody>
          <a:bodyPr/>
          <a:lstStyle>
            <a:lvl1pPr marL="287338" indent="-287338">
              <a:buClr>
                <a:schemeClr val="accent3"/>
              </a:buClr>
              <a:buSzPct val="100000"/>
              <a:defRPr/>
            </a:lvl1pPr>
            <a:lvl2pPr marL="515938" indent="-22860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285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תמונה 6" descr="open-sli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90601" y="4981194"/>
            <a:ext cx="10756900" cy="684277"/>
          </a:xfrm>
        </p:spPr>
        <p:txBody>
          <a:bodyPr anchor="t"/>
          <a:lstStyle>
            <a:lvl1pPr algn="l">
              <a:defRPr sz="2800" b="1" cap="all"/>
            </a:lvl1pPr>
          </a:lstStyle>
          <a:p>
            <a:r>
              <a:rPr lang="en-US"/>
              <a:t>Click to edit Master title style</a:t>
            </a:r>
            <a:endParaRPr lang="en-GB" dirty="0"/>
          </a:p>
        </p:txBody>
      </p:sp>
      <p:sp>
        <p:nvSpPr>
          <p:cNvPr id="8" name="Text Placeholder 2"/>
          <p:cNvSpPr>
            <a:spLocks noGrp="1"/>
          </p:cNvSpPr>
          <p:nvPr>
            <p:ph type="body" idx="1"/>
          </p:nvPr>
        </p:nvSpPr>
        <p:spPr>
          <a:xfrm>
            <a:off x="990599" y="5474970"/>
            <a:ext cx="10774681" cy="514350"/>
          </a:xfrm>
        </p:spPr>
        <p:txBody>
          <a:bodyPr anchor="ctr"/>
          <a:lstStyle>
            <a:lvl1pPr marL="0" indent="0" algn="l">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Text Placeholder 2"/>
          <p:cNvSpPr>
            <a:spLocks noGrp="1"/>
          </p:cNvSpPr>
          <p:nvPr>
            <p:ph type="body" idx="11"/>
          </p:nvPr>
        </p:nvSpPr>
        <p:spPr>
          <a:xfrm>
            <a:off x="990600" y="6000768"/>
            <a:ext cx="10784841" cy="514350"/>
          </a:xfrm>
        </p:spPr>
        <p:txBody>
          <a:bodyPr anchor="ctr"/>
          <a:lstStyle>
            <a:lvl1pPr marL="0" indent="0" algn="l">
              <a:buNone/>
              <a:defRPr sz="1600" b="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12"/>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2014. All rights reserved</a:t>
            </a:r>
          </a:p>
        </p:txBody>
      </p:sp>
    </p:spTree>
    <p:extLst>
      <p:ext uri="{BB962C8B-B14F-4D97-AF65-F5344CB8AC3E}">
        <p14:creationId xmlns:p14="http://schemas.microsoft.com/office/powerpoint/2010/main" val="299859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Footer Placeholder 4"/>
          <p:cNvSpPr>
            <a:spLocks noGrp="1"/>
          </p:cNvSpPr>
          <p:nvPr>
            <p:ph type="ftr" sz="quarter" idx="10"/>
          </p:nvPr>
        </p:nvSpPr>
        <p:spPr>
          <a:xfrm>
            <a:off x="575734" y="6588126"/>
            <a:ext cx="6946900" cy="365125"/>
          </a:xfrm>
          <a:prstGeom prst="rect">
            <a:avLst/>
          </a:prstGeom>
        </p:spPr>
        <p:txBody>
          <a:bodyPr/>
          <a:lstStyle>
            <a:lvl1pPr>
              <a:defRPr>
                <a:cs typeface="Arial" charset="0"/>
              </a:defRPr>
            </a:lvl1pPr>
          </a:lstStyle>
          <a:p>
            <a:pPr>
              <a:defRPr/>
            </a:pPr>
            <a:r>
              <a:rPr lang="en-US" dirty="0"/>
              <a:t>© ETSI 2014. All rights reserved</a:t>
            </a:r>
          </a:p>
        </p:txBody>
      </p:sp>
      <p:sp>
        <p:nvSpPr>
          <p:cNvPr id="4" name="Slide Number Placeholder 5"/>
          <p:cNvSpPr>
            <a:spLocks noGrp="1"/>
          </p:cNvSpPr>
          <p:nvPr>
            <p:ph type="sldNum" sz="quarter" idx="11"/>
          </p:nvPr>
        </p:nvSpPr>
        <p:spPr>
          <a:xfrm>
            <a:off x="-127000" y="6588126"/>
            <a:ext cx="508000" cy="365125"/>
          </a:xfrm>
          <a:prstGeom prst="rect">
            <a:avLst/>
          </a:prstGeom>
        </p:spPr>
        <p:txBody>
          <a:bodyPr/>
          <a:lstStyle>
            <a:lvl1pPr>
              <a:defRPr/>
            </a:lvl1pPr>
          </a:lstStyle>
          <a:p>
            <a:pPr>
              <a:defRPr/>
            </a:pPr>
            <a:fld id="{9A9A1C52-9C2C-474A-AAB6-F5B3D27FC5F8}" type="slidenum">
              <a:rPr lang="en-GB"/>
              <a:pPr>
                <a:defRPr/>
              </a:pPr>
              <a:t>‹#›</a:t>
            </a:fld>
            <a:endParaRPr lang="en-GB" dirty="0"/>
          </a:p>
        </p:txBody>
      </p:sp>
    </p:spTree>
    <p:extLst>
      <p:ext uri="{BB962C8B-B14F-4D97-AF65-F5344CB8AC3E}">
        <p14:creationId xmlns:p14="http://schemas.microsoft.com/office/powerpoint/2010/main" val="423253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ealtime inventory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8"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4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152354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5133E2DC-F7FA-46C8-898A-03D6F54CBF8C}" type="slidenum">
              <a:rPr lang="en-GB"/>
              <a:pPr>
                <a:defRPr/>
              </a:pPr>
              <a:t>‹#›</a:t>
            </a:fld>
            <a:endParaRPr lang="en-GB" dirty="0"/>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2014. All rights reserved</a:t>
            </a:r>
          </a:p>
        </p:txBody>
      </p:sp>
    </p:spTree>
    <p:extLst>
      <p:ext uri="{BB962C8B-B14F-4D97-AF65-F5344CB8AC3E}">
        <p14:creationId xmlns:p14="http://schemas.microsoft.com/office/powerpoint/2010/main" val="97467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תמונה 6" descr="open-sli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90601" y="4981194"/>
            <a:ext cx="10756900" cy="684277"/>
          </a:xfrm>
        </p:spPr>
        <p:txBody>
          <a:bodyPr anchor="t"/>
          <a:lstStyle>
            <a:lvl1pPr algn="l">
              <a:defRPr sz="2800" b="1" cap="all"/>
            </a:lvl1pPr>
          </a:lstStyle>
          <a:p>
            <a:r>
              <a:rPr lang="en-US"/>
              <a:t>Click to edit Master title style</a:t>
            </a:r>
            <a:endParaRPr lang="en-GB" dirty="0"/>
          </a:p>
        </p:txBody>
      </p:sp>
      <p:sp>
        <p:nvSpPr>
          <p:cNvPr id="8" name="Text Placeholder 2"/>
          <p:cNvSpPr>
            <a:spLocks noGrp="1"/>
          </p:cNvSpPr>
          <p:nvPr>
            <p:ph type="body" idx="1"/>
          </p:nvPr>
        </p:nvSpPr>
        <p:spPr>
          <a:xfrm>
            <a:off x="990599" y="5474970"/>
            <a:ext cx="10774681" cy="514350"/>
          </a:xfrm>
        </p:spPr>
        <p:txBody>
          <a:bodyPr anchor="ctr"/>
          <a:lstStyle>
            <a:lvl1pPr marL="0" indent="0" algn="l">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Text Placeholder 2"/>
          <p:cNvSpPr>
            <a:spLocks noGrp="1"/>
          </p:cNvSpPr>
          <p:nvPr>
            <p:ph type="body" idx="11"/>
          </p:nvPr>
        </p:nvSpPr>
        <p:spPr>
          <a:xfrm>
            <a:off x="990600" y="6000768"/>
            <a:ext cx="10784841" cy="514350"/>
          </a:xfrm>
        </p:spPr>
        <p:txBody>
          <a:bodyPr anchor="ctr"/>
          <a:lstStyle>
            <a:lvl1pPr marL="0" indent="0" algn="l">
              <a:buNone/>
              <a:defRPr sz="1600" b="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12"/>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2599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2A084AC1-88D2-4108-8012-F191098717B2}" type="slidenum">
              <a:rPr lang="en-GB"/>
              <a:pPr>
                <a:defRPr/>
              </a:pPr>
              <a:t>‹#›</a:t>
            </a:fld>
            <a:endParaRPr lang="en-GB"/>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28196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407D268B-57ED-42C3-9999-AF90E092D75B}" type="slidenum">
              <a:rPr lang="en-GB"/>
              <a:pPr>
                <a:defRPr/>
              </a:pPr>
              <a:t>‹#›</a:t>
            </a:fld>
            <a:endParaRPr lang="en-GB"/>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347239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5133E2DC-F7FA-46C8-898A-03D6F54CBF8C}" type="slidenum">
              <a:rPr lang="en-GB"/>
              <a:pPr>
                <a:defRPr/>
              </a:pPr>
              <a:t>‹#›</a:t>
            </a:fld>
            <a:endParaRPr lang="en-GB"/>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246253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C2D64E82-519C-463D-ADD4-EF4D1EA98C21}" type="slidenum">
              <a:rPr lang="en-GB"/>
              <a:pPr>
                <a:defRPr/>
              </a:pPr>
              <a:t>‹#›</a:t>
            </a:fld>
            <a:endParaRPr lang="en-GB"/>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303076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4733" y="6413500"/>
            <a:ext cx="183726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7" name="Content Placeholder 2"/>
          <p:cNvSpPr>
            <a:spLocks noGrp="1"/>
          </p:cNvSpPr>
          <p:nvPr>
            <p:ph idx="1"/>
          </p:nvPr>
        </p:nvSpPr>
        <p:spPr>
          <a:xfrm>
            <a:off x="609600" y="1600201"/>
            <a:ext cx="10972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2"/>
          <p:cNvSpPr>
            <a:spLocks noGrp="1"/>
          </p:cNvSpPr>
          <p:nvPr>
            <p:ph type="ftr" sz="quarter" idx="10"/>
          </p:nvPr>
        </p:nvSpPr>
        <p:spPr>
          <a:xfrm>
            <a:off x="575734" y="6588126"/>
            <a:ext cx="6946900" cy="365125"/>
          </a:xfrm>
          <a:prstGeom prst="rect">
            <a:avLst/>
          </a:prstGeom>
        </p:spPr>
        <p:txBody>
          <a:bodyPr/>
          <a:lstStyle>
            <a:lvl1pPr>
              <a:defRPr/>
            </a:lvl1pPr>
          </a:lstStyle>
          <a:p>
            <a:pPr>
              <a:defRPr/>
            </a:pPr>
            <a:r>
              <a:rPr lang="en-US" dirty="0"/>
              <a:t>© ETSI All rights reserved</a:t>
            </a:r>
          </a:p>
        </p:txBody>
      </p:sp>
      <p:sp>
        <p:nvSpPr>
          <p:cNvPr id="6" name="Slide Number Placeholder 3"/>
          <p:cNvSpPr>
            <a:spLocks noGrp="1"/>
          </p:cNvSpPr>
          <p:nvPr>
            <p:ph type="sldNum" sz="quarter" idx="11"/>
          </p:nvPr>
        </p:nvSpPr>
        <p:spPr>
          <a:xfrm>
            <a:off x="-127000" y="6588126"/>
            <a:ext cx="508000" cy="365125"/>
          </a:xfrm>
          <a:prstGeom prst="rect">
            <a:avLst/>
          </a:prstGeom>
        </p:spPr>
        <p:txBody>
          <a:bodyPr/>
          <a:lstStyle>
            <a:lvl1pPr>
              <a:defRPr/>
            </a:lvl1pPr>
          </a:lstStyle>
          <a:p>
            <a:pPr>
              <a:defRPr/>
            </a:pPr>
            <a:fld id="{4996B76D-900A-439E-BD02-30E95A478D9A}" type="slidenum">
              <a:rPr lang="en-GB"/>
              <a:pPr>
                <a:defRPr/>
              </a:pPr>
              <a:t>‹#›</a:t>
            </a:fld>
            <a:endParaRPr lang="en-GB"/>
          </a:p>
        </p:txBody>
      </p:sp>
    </p:spTree>
    <p:extLst>
      <p:ext uri="{BB962C8B-B14F-4D97-AF65-F5344CB8AC3E}">
        <p14:creationId xmlns:p14="http://schemas.microsoft.com/office/powerpoint/2010/main" val="88722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Nokia Blue Plain">
    <p:spTree>
      <p:nvGrpSpPr>
        <p:cNvPr id="1" name=""/>
        <p:cNvGrpSpPr/>
        <p:nvPr/>
      </p:nvGrpSpPr>
      <p:grpSpPr>
        <a:xfrm>
          <a:off x="0" y="0"/>
          <a:ext cx="0" cy="0"/>
          <a:chOff x="0" y="0"/>
          <a:chExt cx="0" cy="0"/>
        </a:xfrm>
      </p:grpSpPr>
      <p:pic>
        <p:nvPicPr>
          <p:cNvPr id="3" name="Picture 5"/>
          <p:cNvPicPr>
            <a:picLocks noChangeAspect="1"/>
          </p:cNvPicPr>
          <p:nvPr/>
        </p:nvPicPr>
        <p:blipFill>
          <a:blip r:embed="rId2" cstate="print"/>
          <a:srcRect/>
          <a:stretch>
            <a:fillRect/>
          </a:stretch>
        </p:blipFill>
        <p:spPr bwMode="auto">
          <a:xfrm>
            <a:off x="10610851" y="6229351"/>
            <a:ext cx="937683" cy="154516"/>
          </a:xfrm>
          <a:prstGeom prst="rect">
            <a:avLst/>
          </a:prstGeom>
          <a:noFill/>
          <a:ln w="9525">
            <a:noFill/>
            <a:miter lim="800000"/>
            <a:headEnd/>
            <a:tailEnd/>
          </a:ln>
        </p:spPr>
      </p:pic>
      <p:sp>
        <p:nvSpPr>
          <p:cNvPr id="5" name="Text Placeholder 4"/>
          <p:cNvSpPr>
            <a:spLocks noGrp="1"/>
          </p:cNvSpPr>
          <p:nvPr>
            <p:ph type="body" sz="quarter" idx="10"/>
          </p:nvPr>
        </p:nvSpPr>
        <p:spPr>
          <a:xfrm>
            <a:off x="556800" y="384000"/>
            <a:ext cx="10992000" cy="3004800"/>
          </a:xfrm>
        </p:spPr>
        <p:txBody>
          <a:bodyPr/>
          <a:lstStyle>
            <a:lvl1pPr marL="0" indent="0">
              <a:spcAft>
                <a:spcPts val="1200"/>
              </a:spcAft>
              <a:buNone/>
              <a:defRPr sz="4400" baseline="0">
                <a:solidFill>
                  <a:schemeClr val="tx2"/>
                </a:solidFill>
                <a:latin typeface="+mj-lt"/>
              </a:defRPr>
            </a:lvl1pPr>
            <a:lvl2pPr>
              <a:defRPr>
                <a:latin typeface="+mj-lt"/>
              </a:defRPr>
            </a:lvl2pPr>
            <a:lvl3pPr>
              <a:defRPr>
                <a:latin typeface="+mj-lt"/>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258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4" name="תמונה 6" descr="open-slide.jpg"/>
          <p:cNvPicPr>
            <a:picLocks noChangeAspect="1"/>
          </p:cNvPicPr>
          <p:nvPr userDrawn="1"/>
        </p:nvPicPr>
        <p:blipFill>
          <a:blip r:embed="rId2" cstate="print"/>
          <a:srcRect/>
          <a:stretch>
            <a:fillRect/>
          </a:stretch>
        </p:blipFill>
        <p:spPr bwMode="auto">
          <a:xfrm>
            <a:off x="4234" y="0"/>
            <a:ext cx="12183533" cy="6858000"/>
          </a:xfrm>
          <a:prstGeom prst="rect">
            <a:avLst/>
          </a:prstGeom>
          <a:noFill/>
          <a:ln w="9525">
            <a:noFill/>
            <a:miter lim="800000"/>
            <a:headEnd/>
            <a:tailEnd/>
          </a:ln>
        </p:spPr>
      </p:pic>
      <p:sp>
        <p:nvSpPr>
          <p:cNvPr id="5" name="Title 1"/>
          <p:cNvSpPr>
            <a:spLocks noGrp="1"/>
          </p:cNvSpPr>
          <p:nvPr>
            <p:ph type="title"/>
          </p:nvPr>
        </p:nvSpPr>
        <p:spPr>
          <a:xfrm>
            <a:off x="6248401" y="4268723"/>
            <a:ext cx="5499100" cy="1141478"/>
          </a:xfrm>
        </p:spPr>
        <p:txBody>
          <a:bodyPr anchor="t"/>
          <a:lstStyle>
            <a:lvl1pPr algn="ctr">
              <a:defRPr sz="3200" b="1" cap="all"/>
            </a:lvl1pPr>
          </a:lstStyle>
          <a:p>
            <a:r>
              <a:rPr lang="en-US" dirty="0"/>
              <a:t>Click to edit Master title style</a:t>
            </a:r>
            <a:endParaRPr lang="en-GB" dirty="0"/>
          </a:p>
        </p:txBody>
      </p:sp>
      <p:sp>
        <p:nvSpPr>
          <p:cNvPr id="6" name="Text Placeholder 2"/>
          <p:cNvSpPr>
            <a:spLocks noGrp="1"/>
          </p:cNvSpPr>
          <p:nvPr>
            <p:ph type="body" idx="1"/>
          </p:nvPr>
        </p:nvSpPr>
        <p:spPr>
          <a:xfrm>
            <a:off x="6248399" y="5457827"/>
            <a:ext cx="5499100" cy="990599"/>
          </a:xfrm>
        </p:spPr>
        <p:txBody>
          <a:bodyPr anchor="ct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759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2" name="Title 1"/>
          <p:cNvSpPr>
            <a:spLocks noGrp="1"/>
          </p:cNvSpPr>
          <p:nvPr>
            <p:ph type="title"/>
          </p:nvPr>
        </p:nvSpPr>
        <p:spPr>
          <a:xfrm>
            <a:off x="3390165" y="83885"/>
            <a:ext cx="8337755" cy="907203"/>
          </a:xfrm>
        </p:spPr>
        <p:txBody>
          <a:bodyPr>
            <a:normAutofit/>
          </a:bodyPr>
          <a:lstStyle>
            <a:lvl1pPr>
              <a:defRPr sz="3733" b="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609601" y="1404911"/>
            <a:ext cx="10866612" cy="4533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57555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VF Fulfillment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8"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4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312540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fault Slide with Subtitle">
    <p:spTree>
      <p:nvGrpSpPr>
        <p:cNvPr id="1" name=""/>
        <p:cNvGrpSpPr/>
        <p:nvPr/>
      </p:nvGrpSpPr>
      <p:grpSpPr>
        <a:xfrm>
          <a:off x="0" y="0"/>
          <a:ext cx="0" cy="0"/>
          <a:chOff x="0" y="0"/>
          <a:chExt cx="0" cy="0"/>
        </a:xfrm>
      </p:grpSpPr>
      <p:sp>
        <p:nvSpPr>
          <p:cNvPr id="16" name="Text Placeholder 11"/>
          <p:cNvSpPr>
            <a:spLocks noGrp="1"/>
          </p:cNvSpPr>
          <p:nvPr>
            <p:ph type="body" sz="quarter" idx="10"/>
          </p:nvPr>
        </p:nvSpPr>
        <p:spPr>
          <a:xfrm>
            <a:off x="1958588" y="1003534"/>
            <a:ext cx="9770481" cy="383717"/>
          </a:xfrm>
        </p:spPr>
        <p:txBody>
          <a:bodyPr tIns="0" bIns="0" anchor="ctr">
            <a:noAutofit/>
          </a:bodyPr>
          <a:lstStyle>
            <a:lvl1pPr algn="r">
              <a:buNone/>
              <a:defRPr sz="2400" b="1" i="1">
                <a:solidFill>
                  <a:schemeClr val="accent2"/>
                </a:solidFill>
                <a:effectLst/>
              </a:defRPr>
            </a:lvl1pPr>
          </a:lstStyle>
          <a:p>
            <a:pPr lvl="0"/>
            <a:endParaRPr lang="en-US" dirty="0"/>
          </a:p>
        </p:txBody>
      </p:sp>
      <p:sp>
        <p:nvSpPr>
          <p:cNvPr id="2" name="Title 1"/>
          <p:cNvSpPr>
            <a:spLocks noGrp="1"/>
          </p:cNvSpPr>
          <p:nvPr>
            <p:ph type="title"/>
          </p:nvPr>
        </p:nvSpPr>
        <p:spPr>
          <a:xfrm>
            <a:off x="3468821" y="86519"/>
            <a:ext cx="8259097" cy="909149"/>
          </a:xfrm>
        </p:spPr>
        <p:txBody>
          <a:bodyPr/>
          <a:lstStyle>
            <a:lvl1pPr>
              <a:defRPr>
                <a:solidFill>
                  <a:schemeClr val="tx2"/>
                </a:solidFill>
              </a:defRPr>
            </a:lvl1pPr>
          </a:lstStyle>
          <a:p>
            <a:r>
              <a:rPr lang="en-US" dirty="0"/>
              <a:t>Click to edit Master title style</a:t>
            </a:r>
          </a:p>
        </p:txBody>
      </p:sp>
      <p:sp>
        <p:nvSpPr>
          <p:cNvPr id="4" name="Content Placeholder 2"/>
          <p:cNvSpPr>
            <a:spLocks noGrp="1"/>
          </p:cNvSpPr>
          <p:nvPr>
            <p:ph idx="1"/>
          </p:nvPr>
        </p:nvSpPr>
        <p:spPr>
          <a:xfrm>
            <a:off x="609601" y="1402981"/>
            <a:ext cx="10858745" cy="45514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98743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1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1026" name="Picture 2" descr="C:\Users\emazpao\AppData\Local\Microsoft\Windows\Temporary Internet Files\Content.IE5\W7ADT521\011_timetoplay_FullHD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419368"/>
            <a:ext cx="12192000" cy="389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6195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3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1384300"/>
            <a:ext cx="1219200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spTree>
    <p:extLst>
      <p:ext uri="{BB962C8B-B14F-4D97-AF65-F5344CB8AC3E}">
        <p14:creationId xmlns:p14="http://schemas.microsoft.com/office/powerpoint/2010/main" val="285411620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4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3076" name="Picture 4" descr="C:\Users\emazpao\AppData\Local\Microsoft\Windows\Temporary Internet Files\Content.IE5\MQ7522XP\BE6R0199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373876"/>
            <a:ext cx="12192000" cy="392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3843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5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3074" name="Picture 2" descr="C:\Users\emazpao\AppData\Local\Microsoft\Windows\Temporary Internet Files\Content.IE5\W7ADT521\_MG_0499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2" y="1431853"/>
            <a:ext cx="12191999" cy="391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423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6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2050" name="Picture 2" descr="C:\Users\emazpao\AppData\Local\Microsoft\Windows\Temporary Internet Files\Content.IE5\W7ADT521\091220-0854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417674"/>
            <a:ext cx="12192000" cy="387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3369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304929"/>
            <a:ext cx="10752667" cy="5019675"/>
          </a:xfrm>
        </p:spPr>
        <p:txBody>
          <a:bodyPr/>
          <a:lstStyle>
            <a:lvl1pPr>
              <a:spcBef>
                <a:spcPts val="333"/>
              </a:spcBef>
              <a:spcAft>
                <a:spcPts val="333"/>
              </a:spcAft>
              <a:defRPr sz="2933"/>
            </a:lvl1pPr>
            <a:lvl2pPr>
              <a:spcBef>
                <a:spcPts val="333"/>
              </a:spcBef>
              <a:spcAft>
                <a:spcPts val="333"/>
              </a:spcAft>
              <a:defRPr sz="2667"/>
            </a:lvl2pPr>
            <a:lvl3pPr>
              <a:spcBef>
                <a:spcPts val="333"/>
              </a:spcBef>
              <a:spcAft>
                <a:spcPts val="333"/>
              </a:spcAft>
              <a:defRPr sz="2400"/>
            </a:lvl3pPr>
            <a:lvl4pPr>
              <a:spcBef>
                <a:spcPts val="333"/>
              </a:spcBef>
              <a:spcAft>
                <a:spcPts val="333"/>
              </a:spcAft>
              <a:defRPr sz="2133"/>
            </a:lvl4pPr>
            <a:lvl5pPr>
              <a:spcBef>
                <a:spcPts val="333"/>
              </a:spcBef>
              <a:spcAft>
                <a:spcPts val="333"/>
              </a:spcAft>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94219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lIns="68580" tIns="34290" rIns="68580" bIns="34290"/>
          <a:lstStyle/>
          <a:p>
            <a:pPr defTabSz="609585"/>
            <a:fld id="{08B0784B-5F6E-4246-8D49-1D1C6D7BB813}" type="datetimeFigureOut">
              <a:rPr lang="en-US" smtClean="0">
                <a:solidFill>
                  <a:srgbClr val="262626"/>
                </a:solidFill>
              </a:rPr>
              <a:pPr defTabSz="609585"/>
              <a:t>5/27/2018</a:t>
            </a:fld>
            <a:endParaRPr lang="en-US" dirty="0">
              <a:solidFill>
                <a:srgbClr val="262626"/>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68580" tIns="34290" rIns="68580" bIns="34290"/>
          <a:lstStyle/>
          <a:p>
            <a:pPr defTabSz="609585"/>
            <a:endParaRPr lang="en-US" dirty="0">
              <a:solidFill>
                <a:srgbClr val="262626"/>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lIns="68580" tIns="34290" rIns="68580" bIns="34290"/>
          <a:lstStyle/>
          <a:p>
            <a:pPr defTabSz="609585"/>
            <a:fld id="{4E9E41EB-9470-45CB-93F9-DCBAECA012BA}" type="slidenum">
              <a:rPr lang="en-US" smtClean="0">
                <a:solidFill>
                  <a:srgbClr val="262626"/>
                </a:solidFill>
              </a:rPr>
              <a:pPr defTabSz="609585"/>
              <a:t>‹#›</a:t>
            </a:fld>
            <a:endParaRPr lang="en-US" dirty="0">
              <a:solidFill>
                <a:srgbClr val="262626"/>
              </a:solidFill>
            </a:endParaRPr>
          </a:p>
        </p:txBody>
      </p:sp>
    </p:spTree>
    <p:extLst>
      <p:ext uri="{BB962C8B-B14F-4D97-AF65-F5344CB8AC3E}">
        <p14:creationId xmlns:p14="http://schemas.microsoft.com/office/powerpoint/2010/main" val="870861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4935" y="239715"/>
            <a:ext cx="9992784" cy="1085371"/>
          </a:xfrm>
        </p:spPr>
        <p:txBody>
          <a:bodyPr/>
          <a:lstStyle/>
          <a:p>
            <a:r>
              <a:rPr lang="en-US" dirty="0"/>
              <a:t>Click to edit Master title style</a:t>
            </a:r>
          </a:p>
        </p:txBody>
      </p:sp>
    </p:spTree>
    <p:extLst>
      <p:ext uri="{BB962C8B-B14F-4D97-AF65-F5344CB8AC3E}">
        <p14:creationId xmlns:p14="http://schemas.microsoft.com/office/powerpoint/2010/main" val="2281679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ody">
    <p:spTree>
      <p:nvGrpSpPr>
        <p:cNvPr id="1" name=""/>
        <p:cNvGrpSpPr/>
        <p:nvPr/>
      </p:nvGrpSpPr>
      <p:grpSpPr>
        <a:xfrm>
          <a:off x="0" y="0"/>
          <a:ext cx="0" cy="0"/>
          <a:chOff x="0" y="0"/>
          <a:chExt cx="0" cy="0"/>
        </a:xfrm>
      </p:grpSpPr>
      <p:sp>
        <p:nvSpPr>
          <p:cNvPr id="3" name="Title 1"/>
          <p:cNvSpPr>
            <a:spLocks noGrp="1"/>
          </p:cNvSpPr>
          <p:nvPr>
            <p:ph type="title"/>
          </p:nvPr>
        </p:nvSpPr>
        <p:spPr>
          <a:xfrm>
            <a:off x="609600" y="474219"/>
            <a:ext cx="10972800" cy="394980"/>
          </a:xfrm>
        </p:spPr>
        <p:txBody>
          <a:bodyPr/>
          <a:lstStyle/>
          <a:p>
            <a:r>
              <a:rPr lang="en-US" dirty="0"/>
              <a:t>Click to edit Master title style</a:t>
            </a:r>
          </a:p>
        </p:txBody>
      </p:sp>
      <p:sp>
        <p:nvSpPr>
          <p:cNvPr id="6" name="Content Placeholder 5"/>
          <p:cNvSpPr>
            <a:spLocks noGrp="1"/>
          </p:cNvSpPr>
          <p:nvPr>
            <p:ph sz="quarter" idx="10"/>
          </p:nvPr>
        </p:nvSpPr>
        <p:spPr>
          <a:xfrm>
            <a:off x="608948" y="1147764"/>
            <a:ext cx="10973451" cy="5009197"/>
          </a:xfrm>
        </p:spPr>
        <p:txBody>
          <a:bodyPr>
            <a:normAutofit/>
          </a:bodyPr>
          <a:lstStyle>
            <a:lvl1pPr>
              <a:spcBef>
                <a:spcPts val="1220"/>
              </a:spcBef>
              <a:defRPr/>
            </a:lvl1pPr>
            <a:lvl2pPr marL="365799">
              <a:spcBef>
                <a:spcPts val="609"/>
              </a:spcBef>
              <a:defRPr/>
            </a:lvl2pPr>
            <a:lvl3pPr marL="548698">
              <a:spcBef>
                <a:spcPts val="609"/>
              </a:spcBef>
              <a:defRPr/>
            </a:lvl3pPr>
            <a:lvl4pPr marL="731598">
              <a:spcBef>
                <a:spcPts val="609"/>
              </a:spcBef>
              <a:defRPr/>
            </a:lvl4pPr>
            <a:lvl5pPr marL="914497">
              <a:spcBef>
                <a:spcPts val="609"/>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131444"/>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ybrid Business Services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8"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4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333298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LOGO SLIDE">
    <p:spTree>
      <p:nvGrpSpPr>
        <p:cNvPr id="1" name=""/>
        <p:cNvGrpSpPr/>
        <p:nvPr/>
      </p:nvGrpSpPr>
      <p:grpSpPr>
        <a:xfrm>
          <a:off x="0" y="0"/>
          <a:ext cx="0" cy="0"/>
          <a:chOff x="0" y="0"/>
          <a:chExt cx="0" cy="0"/>
        </a:xfrm>
      </p:grpSpPr>
      <p:pic>
        <p:nvPicPr>
          <p:cNvPr id="5" name="Picture 209"/>
          <p:cNvPicPr>
            <a:picLocks noChangeAspect="1" noChangeArrowheads="1"/>
          </p:cNvPicPr>
          <p:nvPr userDrawn="1"/>
        </p:nvPicPr>
        <p:blipFill>
          <a:blip r:embed="rId2" cstate="screen"/>
          <a:srcRect/>
          <a:stretch>
            <a:fillRect/>
          </a:stretch>
        </p:blipFill>
        <p:spPr bwMode="auto">
          <a:xfrm>
            <a:off x="327502" y="6364515"/>
            <a:ext cx="9979037" cy="45811"/>
          </a:xfrm>
          <a:prstGeom prst="rect">
            <a:avLst/>
          </a:prstGeom>
          <a:noFill/>
          <a:ln w="9525">
            <a:noFill/>
            <a:miter lim="800000"/>
            <a:headEnd/>
            <a:tailEnd/>
          </a:ln>
          <a:effectLst/>
        </p:spPr>
      </p:pic>
      <p:sp>
        <p:nvSpPr>
          <p:cNvPr id="6" name="Rectangle 2"/>
          <p:cNvSpPr>
            <a:spLocks noGrp="1" noChangeArrowheads="1"/>
          </p:cNvSpPr>
          <p:nvPr>
            <p:ph type="title"/>
          </p:nvPr>
        </p:nvSpPr>
        <p:spPr bwMode="auto">
          <a:xfrm>
            <a:off x="230223" y="227013"/>
            <a:ext cx="11622128" cy="1057275"/>
          </a:xfrm>
          <a:prstGeom prst="rect">
            <a:avLst/>
          </a:prstGeom>
          <a:noFill/>
          <a:ln w="9525" algn="ctr">
            <a:noFill/>
            <a:miter lim="800000"/>
            <a:headEnd/>
            <a:tailEnd/>
          </a:ln>
          <a:effectLst/>
        </p:spPr>
        <p:txBody>
          <a:bodyPr vert="horz" wrap="square" lIns="69686" tIns="34843" rIns="69686" bIns="34843"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829805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667" y="1304925"/>
            <a:ext cx="5088301" cy="5019675"/>
          </a:xfrm>
        </p:spPr>
        <p:txBody>
          <a:bodyPr/>
          <a:lstStyle>
            <a:lvl1pPr>
              <a:spcBef>
                <a:spcPts val="333"/>
              </a:spcBef>
              <a:spcAft>
                <a:spcPts val="333"/>
              </a:spcAft>
              <a:defRPr sz="2933"/>
            </a:lvl1pPr>
            <a:lvl2pPr>
              <a:spcBef>
                <a:spcPts val="333"/>
              </a:spcBef>
              <a:spcAft>
                <a:spcPts val="333"/>
              </a:spcAft>
              <a:defRPr sz="2667"/>
            </a:lvl2pPr>
            <a:lvl3pPr>
              <a:spcBef>
                <a:spcPts val="333"/>
              </a:spcBef>
              <a:spcAft>
                <a:spcPts val="333"/>
              </a:spcAft>
              <a:defRPr sz="2400"/>
            </a:lvl3pPr>
            <a:lvl4pPr>
              <a:spcBef>
                <a:spcPts val="333"/>
              </a:spcBef>
              <a:spcAft>
                <a:spcPts val="333"/>
              </a:spcAft>
              <a:defRPr sz="2133"/>
            </a:lvl4pPr>
            <a:lvl5pPr>
              <a:spcBef>
                <a:spcPts val="333"/>
              </a:spcBef>
              <a:spcAft>
                <a:spcPts val="333"/>
              </a:spcAft>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p:txBody>
          <a:bodyPr/>
          <a:lstStyle/>
          <a:p>
            <a:r>
              <a:rPr lang="en-US" dirty="0"/>
              <a:t>Click to edit Master title style</a:t>
            </a:r>
          </a:p>
        </p:txBody>
      </p:sp>
      <p:sp>
        <p:nvSpPr>
          <p:cNvPr id="8" name="Content Placeholder 7"/>
          <p:cNvSpPr>
            <a:spLocks noGrp="1"/>
          </p:cNvSpPr>
          <p:nvPr>
            <p:ph sz="quarter" idx="14"/>
          </p:nvPr>
        </p:nvSpPr>
        <p:spPr>
          <a:xfrm>
            <a:off x="6388608" y="1304925"/>
            <a:ext cx="5083725" cy="501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39601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2" name="Title 1"/>
          <p:cNvSpPr>
            <a:spLocks noGrp="1"/>
          </p:cNvSpPr>
          <p:nvPr>
            <p:ph type="title"/>
          </p:nvPr>
        </p:nvSpPr>
        <p:spPr>
          <a:xfrm>
            <a:off x="3390165" y="83885"/>
            <a:ext cx="8337755" cy="907203"/>
          </a:xfrm>
        </p:spPr>
        <p:txBody>
          <a:bodyPr>
            <a:normAutofit/>
          </a:bodyPr>
          <a:lstStyle>
            <a:lvl1pPr>
              <a:defRPr sz="3733" b="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609601" y="1404911"/>
            <a:ext cx="10866612" cy="4533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07038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ault Slide with Subtitle">
    <p:spTree>
      <p:nvGrpSpPr>
        <p:cNvPr id="1" name=""/>
        <p:cNvGrpSpPr/>
        <p:nvPr/>
      </p:nvGrpSpPr>
      <p:grpSpPr>
        <a:xfrm>
          <a:off x="0" y="0"/>
          <a:ext cx="0" cy="0"/>
          <a:chOff x="0" y="0"/>
          <a:chExt cx="0" cy="0"/>
        </a:xfrm>
      </p:grpSpPr>
      <p:sp>
        <p:nvSpPr>
          <p:cNvPr id="16" name="Text Placeholder 11"/>
          <p:cNvSpPr>
            <a:spLocks noGrp="1"/>
          </p:cNvSpPr>
          <p:nvPr>
            <p:ph type="body" sz="quarter" idx="10"/>
          </p:nvPr>
        </p:nvSpPr>
        <p:spPr>
          <a:xfrm>
            <a:off x="1958588" y="1003534"/>
            <a:ext cx="9770481" cy="383717"/>
          </a:xfrm>
        </p:spPr>
        <p:txBody>
          <a:bodyPr tIns="0" bIns="0" anchor="ctr">
            <a:noAutofit/>
          </a:bodyPr>
          <a:lstStyle>
            <a:lvl1pPr algn="r">
              <a:buNone/>
              <a:defRPr sz="2400" b="1" i="1">
                <a:solidFill>
                  <a:schemeClr val="accent2"/>
                </a:solidFill>
                <a:effectLst/>
              </a:defRPr>
            </a:lvl1pPr>
          </a:lstStyle>
          <a:p>
            <a:pPr lvl="0"/>
            <a:endParaRPr lang="en-US" dirty="0"/>
          </a:p>
        </p:txBody>
      </p:sp>
      <p:sp>
        <p:nvSpPr>
          <p:cNvPr id="2" name="Title 1"/>
          <p:cNvSpPr>
            <a:spLocks noGrp="1"/>
          </p:cNvSpPr>
          <p:nvPr>
            <p:ph type="title"/>
          </p:nvPr>
        </p:nvSpPr>
        <p:spPr>
          <a:xfrm>
            <a:off x="3468821" y="86519"/>
            <a:ext cx="8259097" cy="909149"/>
          </a:xfrm>
        </p:spPr>
        <p:txBody>
          <a:bodyPr/>
          <a:lstStyle>
            <a:lvl1pPr>
              <a:defRPr>
                <a:solidFill>
                  <a:schemeClr val="tx2"/>
                </a:solidFill>
              </a:defRPr>
            </a:lvl1pPr>
          </a:lstStyle>
          <a:p>
            <a:r>
              <a:rPr lang="en-US" dirty="0"/>
              <a:t>Click to edit Master title style</a:t>
            </a:r>
          </a:p>
        </p:txBody>
      </p:sp>
      <p:sp>
        <p:nvSpPr>
          <p:cNvPr id="4" name="Content Placeholder 2"/>
          <p:cNvSpPr>
            <a:spLocks noGrp="1"/>
          </p:cNvSpPr>
          <p:nvPr>
            <p:ph idx="1"/>
          </p:nvPr>
        </p:nvSpPr>
        <p:spPr>
          <a:xfrm>
            <a:off x="609601" y="1402981"/>
            <a:ext cx="10858745" cy="45514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15843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1026" name="Picture 2" descr="C:\Users\emazpao\AppData\Local\Microsoft\Windows\Temporary Internet Files\Content.IE5\W7ADT521\011_timetoplay_FullHD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419368"/>
            <a:ext cx="12192000" cy="389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5415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3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1384300"/>
            <a:ext cx="1219200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spTree>
    <p:extLst>
      <p:ext uri="{BB962C8B-B14F-4D97-AF65-F5344CB8AC3E}">
        <p14:creationId xmlns:p14="http://schemas.microsoft.com/office/powerpoint/2010/main" val="28008181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4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3076" name="Picture 4" descr="C:\Users\emazpao\AppData\Local\Microsoft\Windows\Temporary Internet Files\Content.IE5\MQ7522XP\BE6R0199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373876"/>
            <a:ext cx="12192000" cy="392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118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5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3074" name="Picture 2" descr="C:\Users\emazpao\AppData\Local\Microsoft\Windows\Temporary Internet Files\Content.IE5\W7ADT521\_MG_0499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2" y="1431853"/>
            <a:ext cx="12191999" cy="391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9430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6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2050" name="Picture 2" descr="C:\Users\emazpao\AppData\Local\Microsoft\Windows\Temporary Internet Files\Content.IE5\W7ADT521\091220-0854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417674"/>
            <a:ext cx="12192000" cy="387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5155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304929"/>
            <a:ext cx="10752667" cy="5019675"/>
          </a:xfrm>
        </p:spPr>
        <p:txBody>
          <a:bodyPr/>
          <a:lstStyle>
            <a:lvl1pPr>
              <a:spcBef>
                <a:spcPts val="333"/>
              </a:spcBef>
              <a:spcAft>
                <a:spcPts val="333"/>
              </a:spcAft>
              <a:defRPr sz="2933"/>
            </a:lvl1pPr>
            <a:lvl2pPr>
              <a:spcBef>
                <a:spcPts val="333"/>
              </a:spcBef>
              <a:spcAft>
                <a:spcPts val="333"/>
              </a:spcAft>
              <a:defRPr sz="2667"/>
            </a:lvl2pPr>
            <a:lvl3pPr>
              <a:spcBef>
                <a:spcPts val="333"/>
              </a:spcBef>
              <a:spcAft>
                <a:spcPts val="333"/>
              </a:spcAft>
              <a:defRPr sz="2400"/>
            </a:lvl3pPr>
            <a:lvl4pPr>
              <a:spcBef>
                <a:spcPts val="333"/>
              </a:spcBef>
              <a:spcAft>
                <a:spcPts val="333"/>
              </a:spcAft>
              <a:defRPr sz="2133"/>
            </a:lvl4pPr>
            <a:lvl5pPr>
              <a:spcBef>
                <a:spcPts val="333"/>
              </a:spcBef>
              <a:spcAft>
                <a:spcPts val="333"/>
              </a:spcAft>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8855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ternate Divideror 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09600" y="2305807"/>
            <a:ext cx="6434667" cy="958980"/>
          </a:xfrm>
        </p:spPr>
        <p:txBody>
          <a:bodyPr vert="horz" lIns="91440" tIns="45720" rIns="91440" bIns="45720" rtlCol="0" anchor="b" anchorCtr="0">
            <a:noAutofit/>
          </a:bodyPr>
          <a:lstStyle>
            <a:lvl1pPr>
              <a:defRPr lang="en-US" sz="3200" dirty="0"/>
            </a:lvl1pPr>
          </a:lstStyle>
          <a:p>
            <a:pPr lvl="0"/>
            <a:r>
              <a:rPr lang="ga-IE" dirty="0"/>
              <a:t>Click to edit master </a:t>
            </a:r>
            <a:r>
              <a:rPr lang="en-US" dirty="0"/>
              <a:t/>
            </a:r>
            <a:br>
              <a:rPr lang="en-US" dirty="0"/>
            </a:br>
            <a:r>
              <a:rPr lang="ga-IE" dirty="0"/>
              <a:t>title style</a:t>
            </a:r>
            <a:endParaRPr lang="en-US" dirty="0"/>
          </a:p>
        </p:txBody>
      </p:sp>
      <p:sp>
        <p:nvSpPr>
          <p:cNvPr id="7" name="Subtitle 2"/>
          <p:cNvSpPr>
            <a:spLocks noGrp="1"/>
          </p:cNvSpPr>
          <p:nvPr>
            <p:ph type="subTitle" idx="1" hasCustomPrompt="1"/>
          </p:nvPr>
        </p:nvSpPr>
        <p:spPr>
          <a:xfrm>
            <a:off x="609600" y="3599110"/>
            <a:ext cx="643466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95985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lIns="68580" tIns="34290" rIns="68580" bIns="34290"/>
          <a:lstStyle/>
          <a:p>
            <a:pPr defTabSz="609585"/>
            <a:fld id="{08B0784B-5F6E-4246-8D49-1D1C6D7BB813}" type="datetimeFigureOut">
              <a:rPr lang="en-US" smtClean="0">
                <a:solidFill>
                  <a:srgbClr val="262626"/>
                </a:solidFill>
              </a:rPr>
              <a:pPr defTabSz="609585"/>
              <a:t>5/27/2018</a:t>
            </a:fld>
            <a:endParaRPr lang="en-US" dirty="0">
              <a:solidFill>
                <a:srgbClr val="262626"/>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68580" tIns="34290" rIns="68580" bIns="34290"/>
          <a:lstStyle/>
          <a:p>
            <a:pPr defTabSz="609585"/>
            <a:endParaRPr lang="en-US" dirty="0">
              <a:solidFill>
                <a:srgbClr val="262626"/>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lIns="68580" tIns="34290" rIns="68580" bIns="34290"/>
          <a:lstStyle/>
          <a:p>
            <a:pPr defTabSz="609585"/>
            <a:fld id="{4E9E41EB-9470-45CB-93F9-DCBAECA012BA}" type="slidenum">
              <a:rPr lang="en-US" smtClean="0">
                <a:solidFill>
                  <a:srgbClr val="262626"/>
                </a:solidFill>
              </a:rPr>
              <a:pPr defTabSz="609585"/>
              <a:t>‹#›</a:t>
            </a:fld>
            <a:endParaRPr lang="en-US" dirty="0">
              <a:solidFill>
                <a:srgbClr val="262626"/>
              </a:solidFill>
            </a:endParaRPr>
          </a:p>
        </p:txBody>
      </p:sp>
    </p:spTree>
    <p:extLst>
      <p:ext uri="{BB962C8B-B14F-4D97-AF65-F5344CB8AC3E}">
        <p14:creationId xmlns:p14="http://schemas.microsoft.com/office/powerpoint/2010/main" val="15593970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ody">
    <p:spTree>
      <p:nvGrpSpPr>
        <p:cNvPr id="1" name=""/>
        <p:cNvGrpSpPr/>
        <p:nvPr/>
      </p:nvGrpSpPr>
      <p:grpSpPr>
        <a:xfrm>
          <a:off x="0" y="0"/>
          <a:ext cx="0" cy="0"/>
          <a:chOff x="0" y="0"/>
          <a:chExt cx="0" cy="0"/>
        </a:xfrm>
      </p:grpSpPr>
      <p:sp>
        <p:nvSpPr>
          <p:cNvPr id="3" name="Title 1"/>
          <p:cNvSpPr>
            <a:spLocks noGrp="1"/>
          </p:cNvSpPr>
          <p:nvPr>
            <p:ph type="title"/>
          </p:nvPr>
        </p:nvSpPr>
        <p:spPr>
          <a:xfrm>
            <a:off x="609600" y="474219"/>
            <a:ext cx="10972800" cy="394980"/>
          </a:xfrm>
        </p:spPr>
        <p:txBody>
          <a:bodyPr/>
          <a:lstStyle/>
          <a:p>
            <a:r>
              <a:rPr lang="en-US" dirty="0"/>
              <a:t>Click to edit Master title style</a:t>
            </a:r>
          </a:p>
        </p:txBody>
      </p:sp>
      <p:sp>
        <p:nvSpPr>
          <p:cNvPr id="6" name="Content Placeholder 5"/>
          <p:cNvSpPr>
            <a:spLocks noGrp="1"/>
          </p:cNvSpPr>
          <p:nvPr>
            <p:ph sz="quarter" idx="10"/>
          </p:nvPr>
        </p:nvSpPr>
        <p:spPr>
          <a:xfrm>
            <a:off x="608948" y="1147764"/>
            <a:ext cx="10973451" cy="5009197"/>
          </a:xfrm>
        </p:spPr>
        <p:txBody>
          <a:bodyPr>
            <a:normAutofit/>
          </a:bodyPr>
          <a:lstStyle>
            <a:lvl1pPr>
              <a:spcBef>
                <a:spcPts val="1220"/>
              </a:spcBef>
              <a:defRPr/>
            </a:lvl1pPr>
            <a:lvl2pPr marL="365799">
              <a:spcBef>
                <a:spcPts val="609"/>
              </a:spcBef>
              <a:defRPr/>
            </a:lvl2pPr>
            <a:lvl3pPr marL="548698">
              <a:spcBef>
                <a:spcPts val="609"/>
              </a:spcBef>
              <a:defRPr/>
            </a:lvl3pPr>
            <a:lvl4pPr marL="731598">
              <a:spcBef>
                <a:spcPts val="609"/>
              </a:spcBef>
              <a:defRPr/>
            </a:lvl4pPr>
            <a:lvl5pPr marL="914497">
              <a:spcBef>
                <a:spcPts val="609"/>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0444989"/>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LOGO SLIDE">
    <p:spTree>
      <p:nvGrpSpPr>
        <p:cNvPr id="1" name=""/>
        <p:cNvGrpSpPr/>
        <p:nvPr/>
      </p:nvGrpSpPr>
      <p:grpSpPr>
        <a:xfrm>
          <a:off x="0" y="0"/>
          <a:ext cx="0" cy="0"/>
          <a:chOff x="0" y="0"/>
          <a:chExt cx="0" cy="0"/>
        </a:xfrm>
      </p:grpSpPr>
      <p:pic>
        <p:nvPicPr>
          <p:cNvPr id="5" name="Picture 209"/>
          <p:cNvPicPr>
            <a:picLocks noChangeAspect="1" noChangeArrowheads="1"/>
          </p:cNvPicPr>
          <p:nvPr userDrawn="1"/>
        </p:nvPicPr>
        <p:blipFill>
          <a:blip r:embed="rId2" cstate="screen"/>
          <a:srcRect/>
          <a:stretch>
            <a:fillRect/>
          </a:stretch>
        </p:blipFill>
        <p:spPr bwMode="auto">
          <a:xfrm>
            <a:off x="327502" y="6364515"/>
            <a:ext cx="9979037" cy="45811"/>
          </a:xfrm>
          <a:prstGeom prst="rect">
            <a:avLst/>
          </a:prstGeom>
          <a:noFill/>
          <a:ln w="9525">
            <a:noFill/>
            <a:miter lim="800000"/>
            <a:headEnd/>
            <a:tailEnd/>
          </a:ln>
          <a:effectLst/>
        </p:spPr>
      </p:pic>
      <p:sp>
        <p:nvSpPr>
          <p:cNvPr id="6" name="Rectangle 2"/>
          <p:cNvSpPr>
            <a:spLocks noGrp="1" noChangeArrowheads="1"/>
          </p:cNvSpPr>
          <p:nvPr>
            <p:ph type="title"/>
          </p:nvPr>
        </p:nvSpPr>
        <p:spPr bwMode="auto">
          <a:xfrm>
            <a:off x="230223" y="227013"/>
            <a:ext cx="11622128" cy="1057275"/>
          </a:xfrm>
          <a:prstGeom prst="rect">
            <a:avLst/>
          </a:prstGeom>
          <a:noFill/>
          <a:ln w="9525" algn="ctr">
            <a:noFill/>
            <a:miter lim="800000"/>
            <a:headEnd/>
            <a:tailEnd/>
          </a:ln>
          <a:effectLst/>
        </p:spPr>
        <p:txBody>
          <a:bodyPr vert="horz" wrap="square" lIns="69686" tIns="34843" rIns="69686" bIns="34843"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7302256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667" y="1304925"/>
            <a:ext cx="5088301" cy="5019675"/>
          </a:xfrm>
        </p:spPr>
        <p:txBody>
          <a:bodyPr/>
          <a:lstStyle>
            <a:lvl1pPr>
              <a:spcBef>
                <a:spcPts val="333"/>
              </a:spcBef>
              <a:spcAft>
                <a:spcPts val="333"/>
              </a:spcAft>
              <a:defRPr sz="2933"/>
            </a:lvl1pPr>
            <a:lvl2pPr>
              <a:spcBef>
                <a:spcPts val="333"/>
              </a:spcBef>
              <a:spcAft>
                <a:spcPts val="333"/>
              </a:spcAft>
              <a:defRPr sz="2667"/>
            </a:lvl2pPr>
            <a:lvl3pPr>
              <a:spcBef>
                <a:spcPts val="333"/>
              </a:spcBef>
              <a:spcAft>
                <a:spcPts val="333"/>
              </a:spcAft>
              <a:defRPr sz="2400"/>
            </a:lvl3pPr>
            <a:lvl4pPr>
              <a:spcBef>
                <a:spcPts val="333"/>
              </a:spcBef>
              <a:spcAft>
                <a:spcPts val="333"/>
              </a:spcAft>
              <a:defRPr sz="2133"/>
            </a:lvl4pPr>
            <a:lvl5pPr>
              <a:spcBef>
                <a:spcPts val="333"/>
              </a:spcBef>
              <a:spcAft>
                <a:spcPts val="333"/>
              </a:spcAft>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p:txBody>
          <a:bodyPr/>
          <a:lstStyle/>
          <a:p>
            <a:r>
              <a:rPr lang="en-US" dirty="0"/>
              <a:t>Click to edit Master title style</a:t>
            </a:r>
          </a:p>
        </p:txBody>
      </p:sp>
      <p:sp>
        <p:nvSpPr>
          <p:cNvPr id="8" name="Content Placeholder 7"/>
          <p:cNvSpPr>
            <a:spLocks noGrp="1"/>
          </p:cNvSpPr>
          <p:nvPr>
            <p:ph sz="quarter" idx="14"/>
          </p:nvPr>
        </p:nvSpPr>
        <p:spPr>
          <a:xfrm>
            <a:off x="6388608" y="1304925"/>
            <a:ext cx="5083725" cy="501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74664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9"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294429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ynamic Services Def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5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416610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Realtime inventory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244531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NVF Fulfillment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325647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Hybrid Business Services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284408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lternate Divideror 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09601" y="2305807"/>
            <a:ext cx="6434667" cy="958980"/>
          </a:xfrm>
        </p:spPr>
        <p:txBody>
          <a:bodyPr vert="horz" lIns="91440" tIns="45720" rIns="91440" bIns="45720" rtlCol="0" anchor="b" anchorCtr="0">
            <a:noAutofit/>
          </a:bodyPr>
          <a:lstStyle>
            <a:lvl1pPr>
              <a:defRPr lang="en-US" sz="2400" dirty="0"/>
            </a:lvl1pPr>
          </a:lstStyle>
          <a:p>
            <a:pPr lvl="0"/>
            <a:r>
              <a:rPr lang="ga-IE" dirty="0"/>
              <a:t>Click to edit master </a:t>
            </a:r>
            <a:r>
              <a:rPr lang="en-US" dirty="0"/>
              <a:t/>
            </a:r>
            <a:br>
              <a:rPr lang="en-US" dirty="0"/>
            </a:br>
            <a:r>
              <a:rPr lang="ga-IE" dirty="0"/>
              <a:t>title style</a:t>
            </a:r>
            <a:endParaRPr lang="en-US" dirty="0"/>
          </a:p>
        </p:txBody>
      </p:sp>
      <p:sp>
        <p:nvSpPr>
          <p:cNvPr id="7" name="Subtitle 2"/>
          <p:cNvSpPr>
            <a:spLocks noGrp="1"/>
          </p:cNvSpPr>
          <p:nvPr>
            <p:ph type="subTitle" idx="1" hasCustomPrompt="1"/>
          </p:nvPr>
        </p:nvSpPr>
        <p:spPr>
          <a:xfrm>
            <a:off x="609601" y="3599110"/>
            <a:ext cx="643466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90985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1131951"/>
            <a:ext cx="5508977" cy="535531"/>
          </a:xfrm>
          <a:noFill/>
        </p:spPr>
        <p:txBody>
          <a:bodyPr wrap="square" rtlCol="0" anchor="b" anchorCtr="0">
            <a:spAutoFit/>
          </a:bodyPr>
          <a:lstStyle>
            <a:lvl1pPr>
              <a:defRPr lang="en-US" sz="3200" dirty="0">
                <a:solidFill>
                  <a:schemeClr val="tx2"/>
                </a:solidFill>
              </a:defRPr>
            </a:lvl1pPr>
          </a:lstStyle>
          <a:p>
            <a:pPr marL="0" lvl="0" defTabSz="914400"/>
            <a:r>
              <a:rPr lang="en-GB" dirty="0"/>
              <a:t>Agenda</a:t>
            </a:r>
            <a:endParaRPr lang="en-US" dirty="0"/>
          </a:p>
        </p:txBody>
      </p:sp>
      <p:sp>
        <p:nvSpPr>
          <p:cNvPr id="5" name="Subtitle 2"/>
          <p:cNvSpPr>
            <a:spLocks noGrp="1"/>
          </p:cNvSpPr>
          <p:nvPr>
            <p:ph type="subTitle" idx="1" hasCustomPrompt="1"/>
          </p:nvPr>
        </p:nvSpPr>
        <p:spPr>
          <a:xfrm>
            <a:off x="609601" y="2001804"/>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Subhead</a:t>
            </a:r>
            <a:endParaRPr lang="en-US" dirty="0"/>
          </a:p>
        </p:txBody>
      </p:sp>
    </p:spTree>
    <p:extLst>
      <p:ext uri="{BB962C8B-B14F-4D97-AF65-F5344CB8AC3E}">
        <p14:creationId xmlns:p14="http://schemas.microsoft.com/office/powerpoint/2010/main" val="408855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genda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1242750"/>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en-GB" dirty="0"/>
              <a:t>Agenda</a:t>
            </a:r>
            <a:endParaRPr lang="en-US" dirty="0"/>
          </a:p>
        </p:txBody>
      </p:sp>
      <p:sp>
        <p:nvSpPr>
          <p:cNvPr id="5" name="Subtitle 2"/>
          <p:cNvSpPr>
            <a:spLocks noGrp="1"/>
          </p:cNvSpPr>
          <p:nvPr>
            <p:ph type="subTitle" idx="1" hasCustomPrompt="1"/>
          </p:nvPr>
        </p:nvSpPr>
        <p:spPr>
          <a:xfrm>
            <a:off x="609602" y="2001804"/>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dirty="0"/>
              <a:t>Subhead</a:t>
            </a:r>
            <a:endParaRPr lang="en-US" dirty="0"/>
          </a:p>
        </p:txBody>
      </p:sp>
    </p:spTree>
    <p:extLst>
      <p:ext uri="{BB962C8B-B14F-4D97-AF65-F5344CB8AC3E}">
        <p14:creationId xmlns:p14="http://schemas.microsoft.com/office/powerpoint/2010/main" val="327502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ybrid Business Divider">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97366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VF Fulfillment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53679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Real-time inventory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76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ynamic Service def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43166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5477"/>
            <a:ext cx="10972800" cy="750432"/>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Table Placeholder 3"/>
          <p:cNvSpPr>
            <a:spLocks noGrp="1"/>
          </p:cNvSpPr>
          <p:nvPr>
            <p:ph type="tbl" sz="quarter" idx="10"/>
          </p:nvPr>
        </p:nvSpPr>
        <p:spPr>
          <a:xfrm>
            <a:off x="609600" y="1268412"/>
            <a:ext cx="10960608" cy="2160588"/>
          </a:xfrm>
        </p:spPr>
        <p:txBody>
          <a:bodyPr rtlCol="0">
            <a:noAutofit/>
          </a:bodyPr>
          <a:lstStyle>
            <a:lvl1pPr marL="0" indent="0">
              <a:buNone/>
              <a:defRPr/>
            </a:lvl1pPr>
          </a:lstStyle>
          <a:p>
            <a:pPr lvl="0"/>
            <a:r>
              <a:rPr lang="en-US" noProof="0"/>
              <a:t>Click icon to add table</a:t>
            </a:r>
            <a:endParaRPr lang="en-US" noProof="0" dirty="0"/>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534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352142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ynamic Services Def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334745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Real-time inventory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1958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VF Fulfillment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352056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ybrid Business Divider">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58697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Hybrid Business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319852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with graphic 2">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123865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Blank with Xs">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51755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Blank with title">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7401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_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98431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Blank">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171164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8"/>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5"/>
            <a:ext cx="10972800" cy="4713287"/>
          </a:xfrm>
        </p:spPr>
        <p:txBody>
          <a:bodyPr/>
          <a:lstStyle>
            <a:lvl1pPr marL="215504" indent="-215504">
              <a:buClr>
                <a:schemeClr val="accent3"/>
              </a:buClr>
              <a:buSzPct val="100000"/>
              <a:buFont typeface="Arial" panose="020B0604020202020204" pitchFamily="34" charset="0"/>
              <a:buChar char="•"/>
              <a:defRPr/>
            </a:lvl1pPr>
            <a:lvl2pPr marL="386954" indent="-171450">
              <a:buClr>
                <a:schemeClr val="accent3"/>
              </a:buClr>
              <a:buSzPct val="100000"/>
              <a:buFont typeface="Arial" panose="020B0604020202020204" pitchFamily="34" charset="0"/>
              <a:buChar char="•"/>
              <a:defRPr/>
            </a:lvl2pPr>
            <a:lvl3pPr marL="514350" indent="-127397">
              <a:buClr>
                <a:schemeClr val="accent3"/>
              </a:buClr>
              <a:buSzPct val="100000"/>
              <a:buFont typeface="Arial" panose="020B0604020202020204" pitchFamily="34" charset="0"/>
              <a:buChar char="•"/>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6" name="Straight Connector 5"/>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54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with custom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Content Placeholder 2"/>
          <p:cNvSpPr>
            <a:spLocks noGrp="1"/>
          </p:cNvSpPr>
          <p:nvPr>
            <p:ph idx="1"/>
          </p:nvPr>
        </p:nvSpPr>
        <p:spPr>
          <a:xfrm>
            <a:off x="609600" y="1268415"/>
            <a:ext cx="6799384" cy="4713287"/>
          </a:xfrm>
        </p:spPr>
        <p:txBody>
          <a:bodyPr/>
          <a:lstStyle>
            <a:lvl1pPr marL="215504" indent="-215504">
              <a:buClr>
                <a:schemeClr val="accent3"/>
              </a:buClr>
              <a:buSzPct val="100000"/>
              <a:defRPr/>
            </a:lvl1pPr>
            <a:lvl2pPr marL="386954" indent="-17145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834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 Colum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5"/>
            <a:ext cx="5459941" cy="4713287"/>
          </a:xfrm>
        </p:spPr>
        <p:txBody>
          <a:bodyPr/>
          <a:lstStyle>
            <a:lvl1pPr marL="215504" indent="-215504">
              <a:buClr>
                <a:schemeClr val="accent3"/>
              </a:buClr>
              <a:buSzPct val="100000"/>
              <a:defRPr/>
            </a:lvl1pPr>
            <a:lvl2pPr marL="386954" indent="-171450">
              <a:buClr>
                <a:schemeClr val="accent3"/>
              </a:buClr>
              <a:buSzPct val="100000"/>
              <a:defRPr/>
            </a:lvl2pPr>
            <a:lvl3pPr marL="514350" indent="-127397">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2"/>
          <p:cNvSpPr>
            <a:spLocks noGrp="1"/>
          </p:cNvSpPr>
          <p:nvPr>
            <p:ph idx="10"/>
          </p:nvPr>
        </p:nvSpPr>
        <p:spPr>
          <a:xfrm>
            <a:off x="6118579" y="1268415"/>
            <a:ext cx="5459941" cy="4713287"/>
          </a:xfrm>
        </p:spPr>
        <p:txBody>
          <a:bodyPr/>
          <a:lstStyle>
            <a:lvl1pPr marL="215504" indent="-215504">
              <a:buClr>
                <a:schemeClr val="accent3"/>
              </a:buClr>
              <a:buSzPct val="100000"/>
              <a:defRPr/>
            </a:lvl1pPr>
            <a:lvl2pPr marL="386954" indent="-171450">
              <a:buClr>
                <a:schemeClr val="accent3"/>
              </a:buClr>
              <a:buSzPct val="100000"/>
              <a:defRPr/>
            </a:lvl2pPr>
            <a:lvl3pPr marL="514350" indent="-127397">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305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312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VF Fulfillment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2938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Utilit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5"/>
            <a:ext cx="6799384" cy="4713287"/>
          </a:xfrm>
        </p:spPr>
        <p:txBody>
          <a:bodyPr/>
          <a:lstStyle>
            <a:lvl1pPr marL="215504" indent="-215504">
              <a:buClr>
                <a:schemeClr val="accent3"/>
              </a:buClr>
              <a:buSzPct val="100000"/>
              <a:defRPr/>
            </a:lvl1pPr>
            <a:lvl2pPr marL="386954" indent="-17145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91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Divider or Thank You">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hasCustomPrompt="1"/>
          </p:nvPr>
        </p:nvSpPr>
        <p:spPr bwMode="white">
          <a:xfrm>
            <a:off x="609600" y="1709932"/>
            <a:ext cx="6644640" cy="424732"/>
          </a:xfrm>
          <a:noFill/>
        </p:spPr>
        <p:txBody>
          <a:bodyPr wrap="square" rtlCol="0" anchor="t" anchorCtr="0">
            <a:spAutoFit/>
          </a:bodyPr>
          <a:lstStyle>
            <a:lvl1pPr>
              <a:defRPr lang="en-US" sz="2400" dirty="0">
                <a:solidFill>
                  <a:schemeClr val="bg1"/>
                </a:solidFill>
              </a:defRPr>
            </a:lvl1pPr>
          </a:lstStyle>
          <a:p>
            <a:pPr marL="0" lvl="0" defTabSz="685800"/>
            <a:r>
              <a:rPr lang="ga-IE" dirty="0"/>
              <a:t>Click to edit master title style</a:t>
            </a:r>
            <a:endParaRPr lang="en-US" dirty="0"/>
          </a:p>
        </p:txBody>
      </p:sp>
      <p:sp>
        <p:nvSpPr>
          <p:cNvPr id="15" name="Subtitle 2"/>
          <p:cNvSpPr>
            <a:spLocks noGrp="1"/>
          </p:cNvSpPr>
          <p:nvPr>
            <p:ph type="subTitle" idx="1" hasCustomPrompt="1"/>
          </p:nvPr>
        </p:nvSpPr>
        <p:spPr bwMode="white">
          <a:xfrm>
            <a:off x="609603" y="3163824"/>
            <a:ext cx="5520860" cy="1481328"/>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bg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4201277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Only Green">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a:t>Click to edit Master title style</a:t>
            </a:r>
            <a:endParaRPr lang="en-US" dirty="0"/>
          </a:p>
        </p:txBody>
      </p:sp>
      <p:cxnSp>
        <p:nvCxnSpPr>
          <p:cNvPr id="5" name="Straight Connector 4"/>
          <p:cNvCxnSpPr/>
          <p:nvPr/>
        </p:nvCxnSpPr>
        <p:spPr>
          <a:xfrm>
            <a:off x="698503" y="1055909"/>
            <a:ext cx="10742084"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7588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Figure L, text R">
    <p:spTree>
      <p:nvGrpSpPr>
        <p:cNvPr id="1" name=""/>
        <p:cNvGrpSpPr/>
        <p:nvPr/>
      </p:nvGrpSpPr>
      <p:grpSpPr>
        <a:xfrm>
          <a:off x="0" y="0"/>
          <a:ext cx="0" cy="0"/>
          <a:chOff x="0" y="0"/>
          <a:chExt cx="0" cy="0"/>
        </a:xfrm>
      </p:grpSpPr>
      <p:sp>
        <p:nvSpPr>
          <p:cNvPr id="7" name="Title"/>
          <p:cNvSpPr>
            <a:spLocks noGrp="1"/>
          </p:cNvSpPr>
          <p:nvPr>
            <p:ph type="title"/>
          </p:nvPr>
        </p:nvSpPr>
        <p:spPr>
          <a:xfrm>
            <a:off x="443080" y="666000"/>
            <a:ext cx="11342769" cy="756000"/>
          </a:xfrm>
          <a:prstGeom prst="rect">
            <a:avLst/>
          </a:prstGeom>
        </p:spPr>
        <p:txBody>
          <a:bodyPr rtlCol="0">
            <a:noAutofit/>
          </a:bodyPr>
          <a:lstStyle/>
          <a:p>
            <a:r>
              <a:rPr lang="en-US"/>
              <a:t>Click to edit Master title style</a:t>
            </a:r>
            <a:endParaRPr lang="en-GB" dirty="0"/>
          </a:p>
        </p:txBody>
      </p:sp>
      <p:sp>
        <p:nvSpPr>
          <p:cNvPr id="11" name="TextPlaceholder1"/>
          <p:cNvSpPr>
            <a:spLocks noGrp="1"/>
          </p:cNvSpPr>
          <p:nvPr>
            <p:ph type="body" sz="quarter" idx="12"/>
          </p:nvPr>
        </p:nvSpPr>
        <p:spPr>
          <a:xfrm>
            <a:off x="6247387" y="1476000"/>
            <a:ext cx="5538461" cy="4536000"/>
          </a:xfrm>
          <a:prstGeom prst="rect">
            <a:avLst/>
          </a:prstGeo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marL="539354"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ImageR"/>
          <p:cNvSpPr>
            <a:spLocks noGrp="1"/>
          </p:cNvSpPr>
          <p:nvPr>
            <p:ph type="pic" sz="quarter" idx="11"/>
          </p:nvPr>
        </p:nvSpPr>
        <p:spPr>
          <a:xfrm>
            <a:off x="640248" y="1886400"/>
            <a:ext cx="5144123" cy="4489200"/>
          </a:xfrm>
          <a:prstGeom prst="rect">
            <a:avLst/>
          </a:prstGeom>
        </p:spPr>
        <p:txBody>
          <a:bodyPr/>
          <a:lstStyle>
            <a:lvl1pPr>
              <a:lnSpc>
                <a:spcPct val="100000"/>
              </a:lnSpc>
              <a:spcAft>
                <a:spcPts val="600"/>
              </a:spcAft>
              <a:defRPr baseline="0"/>
            </a:lvl1pPr>
          </a:lstStyle>
          <a:p>
            <a:pPr lvl="0"/>
            <a:r>
              <a:rPr lang="en-US" noProof="0"/>
              <a:t>Click icon to add picture</a:t>
            </a:r>
            <a:endParaRPr lang="en-GB" noProof="0" dirty="0"/>
          </a:p>
        </p:txBody>
      </p:sp>
      <p:sp>
        <p:nvSpPr>
          <p:cNvPr id="14" name="TextPlaceholder4"/>
          <p:cNvSpPr>
            <a:spLocks noGrp="1"/>
          </p:cNvSpPr>
          <p:nvPr>
            <p:ph type="body" sz="quarter" idx="17"/>
          </p:nvPr>
        </p:nvSpPr>
        <p:spPr>
          <a:xfrm>
            <a:off x="443079" y="1490399"/>
            <a:ext cx="5538461" cy="252000"/>
          </a:xfrm>
          <a:prstGeom prst="rect">
            <a:avLst/>
          </a:prstGeom>
        </p:spPr>
        <p:txBody>
          <a:bodyPr/>
          <a:lstStyle>
            <a:lvl1pPr marL="0" indent="0" algn="l">
              <a:lnSpc>
                <a:spcPct val="100000"/>
              </a:lnSpc>
              <a:spcBef>
                <a:spcPts val="0"/>
              </a:spcBef>
              <a:spcAft>
                <a:spcPts val="600"/>
              </a:spcAft>
              <a:buFontTx/>
              <a:buNone/>
              <a:defRPr sz="750" b="0" baseline="0"/>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marL="539354" indent="0">
              <a:buNone/>
              <a:defRPr/>
            </a:lvl5pPr>
          </a:lstStyle>
          <a:p>
            <a:pPr lvl="0"/>
            <a:r>
              <a:rPr lang="en-US"/>
              <a:t>Click to edit Master text styles</a:t>
            </a:r>
          </a:p>
        </p:txBody>
      </p:sp>
      <p:sp>
        <p:nvSpPr>
          <p:cNvPr id="15" name="Text Placeholder 4"/>
          <p:cNvSpPr>
            <a:spLocks noGrp="1"/>
          </p:cNvSpPr>
          <p:nvPr>
            <p:ph type="body" sz="quarter" idx="19"/>
          </p:nvPr>
        </p:nvSpPr>
        <p:spPr>
          <a:xfrm>
            <a:off x="6247387" y="6030004"/>
            <a:ext cx="5538461" cy="360363"/>
          </a:xfrm>
          <a:prstGeom prst="rect">
            <a:avLst/>
          </a:prstGeom>
        </p:spPr>
        <p:txBody>
          <a:bodyPr anchor="b" anchorCtr="0"/>
          <a:lstStyle>
            <a:lvl1pPr marL="64294" indent="-64294">
              <a:lnSpc>
                <a:spcPts val="750"/>
              </a:lnSpc>
              <a:spcAft>
                <a:spcPts val="225"/>
              </a:spcAft>
              <a:buNone/>
              <a:defRPr sz="600"/>
            </a:lvl1pPr>
            <a:lvl2pPr marL="133350" indent="0">
              <a:buNone/>
              <a:defRPr sz="600"/>
            </a:lvl2pPr>
            <a:lvl3pPr marL="266700" indent="0">
              <a:buNone/>
              <a:defRPr sz="600"/>
            </a:lvl3pPr>
            <a:lvl4pPr marL="406004" indent="0">
              <a:buNone/>
              <a:defRPr sz="600"/>
            </a:lvl4pPr>
            <a:lvl5pPr marL="539354" indent="0">
              <a:buNone/>
              <a:defRPr sz="600"/>
            </a:lvl5pPr>
          </a:lstStyle>
          <a:p>
            <a:pPr lvl="0"/>
            <a:r>
              <a:rPr lang="en-US"/>
              <a:t>Click to edit Master text styles</a:t>
            </a:r>
          </a:p>
        </p:txBody>
      </p:sp>
      <p:sp>
        <p:nvSpPr>
          <p:cNvPr id="16" name="Text Placeholder 2"/>
          <p:cNvSpPr>
            <a:spLocks noGrp="1"/>
          </p:cNvSpPr>
          <p:nvPr>
            <p:ph type="body" sz="quarter" idx="18"/>
          </p:nvPr>
        </p:nvSpPr>
        <p:spPr>
          <a:xfrm>
            <a:off x="443079" y="6030000"/>
            <a:ext cx="5538461" cy="360000"/>
          </a:xfrm>
          <a:prstGeom prst="rect">
            <a:avLst/>
          </a:prstGeom>
        </p:spPr>
        <p:txBody>
          <a:bodyPr anchor="b" anchorCtr="0"/>
          <a:lstStyle>
            <a:lvl1pPr marL="64294" indent="-64294">
              <a:lnSpc>
                <a:spcPts val="750"/>
              </a:lnSpc>
              <a:spcAft>
                <a:spcPts val="225"/>
              </a:spcAft>
              <a:buNone/>
              <a:defRPr sz="600"/>
            </a:lvl1pPr>
            <a:lvl2pPr marL="133350" indent="0">
              <a:buNone/>
              <a:defRPr sz="600"/>
            </a:lvl2pPr>
            <a:lvl3pPr marL="266700" indent="0">
              <a:buNone/>
              <a:defRPr sz="600"/>
            </a:lvl3pPr>
            <a:lvl4pPr marL="406004" indent="0">
              <a:buNone/>
              <a:defRPr sz="600"/>
            </a:lvl4pPr>
            <a:lvl5pPr marL="539354" indent="0">
              <a:buNone/>
              <a:defRPr sz="600"/>
            </a:lvl5pPr>
          </a:lstStyle>
          <a:p>
            <a:pPr lvl="0"/>
            <a:r>
              <a:rPr lang="en-US"/>
              <a:t>Click to edit Master text styles</a:t>
            </a:r>
          </a:p>
        </p:txBody>
      </p:sp>
      <p:sp>
        <p:nvSpPr>
          <p:cNvPr id="8" name="PageNo"/>
          <p:cNvSpPr>
            <a:spLocks noGrp="1"/>
          </p:cNvSpPr>
          <p:nvPr>
            <p:ph type="sldNum" sz="quarter" idx="20"/>
          </p:nvPr>
        </p:nvSpPr>
        <p:spPr>
          <a:xfrm>
            <a:off x="10812585" y="323851"/>
            <a:ext cx="965200" cy="288925"/>
          </a:xfrm>
          <a:prstGeom prst="rect">
            <a:avLst/>
          </a:prstGeom>
        </p:spPr>
        <p:txBody>
          <a:bodyPr/>
          <a:lstStyle>
            <a:lvl1pPr>
              <a:defRPr/>
            </a:lvl1pPr>
          </a:lstStyle>
          <a:p>
            <a:pPr defTabSz="457200">
              <a:defRPr/>
            </a:pPr>
            <a:fld id="{4B653791-5950-431A-90AC-E83C1AEF8F8C}" type="slidenum">
              <a:rPr lang="en-GB" smtClean="0">
                <a:solidFill>
                  <a:prstClr val="black"/>
                </a:solidFill>
              </a:rPr>
              <a:pPr defTabSz="457200">
                <a:defRPr/>
              </a:pPr>
              <a:t>‹#›</a:t>
            </a:fld>
            <a:endParaRPr lang="en-GB" dirty="0">
              <a:solidFill>
                <a:prstClr val="black"/>
              </a:solidFill>
            </a:endParaRPr>
          </a:p>
        </p:txBody>
      </p:sp>
    </p:spTree>
    <p:extLst>
      <p:ext uri="{BB962C8B-B14F-4D97-AF65-F5344CB8AC3E}">
        <p14:creationId xmlns:p14="http://schemas.microsoft.com/office/powerpoint/2010/main" val="125058696"/>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cSld name="1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4397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itle Only Green">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a:t>Click to edit Master title style</a:t>
            </a:r>
            <a:endParaRPr lang="en-US" dirty="0"/>
          </a:p>
        </p:txBody>
      </p:sp>
      <p:cxnSp>
        <p:nvCxnSpPr>
          <p:cNvPr id="5" name="Straight Connector 4"/>
          <p:cNvCxnSpPr/>
          <p:nvPr userDrawn="1"/>
        </p:nvCxnSpPr>
        <p:spPr>
          <a:xfrm>
            <a:off x="698502" y="1055909"/>
            <a:ext cx="10742084"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64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0920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Real-time inventory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698505" y="858360"/>
            <a:ext cx="9292991"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userDrawn="1"/>
        </p:nvSpPr>
        <p:spPr>
          <a:xfrm>
            <a:off x="9148958" y="2736467"/>
            <a:ext cx="3043044" cy="3583259"/>
          </a:xfrm>
          <a:prstGeom prst="rect">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9" name="Title 1"/>
          <p:cNvSpPr>
            <a:spLocks noGrp="1"/>
          </p:cNvSpPr>
          <p:nvPr>
            <p:ph type="title"/>
          </p:nvPr>
        </p:nvSpPr>
        <p:spPr>
          <a:xfrm>
            <a:off x="698501" y="125801"/>
            <a:ext cx="9292991" cy="427761"/>
          </a:xfrm>
        </p:spPr>
        <p:txBody>
          <a:bodyPr/>
          <a:lstStyle>
            <a:lvl1pPr>
              <a:defRPr sz="1800"/>
            </a:lvl1pPr>
          </a:lstStyle>
          <a:p>
            <a:r>
              <a:rPr lang="en-US" dirty="0"/>
              <a:t>Click to edit Master title style</a:t>
            </a:r>
            <a:endParaRPr lang="en-GB" dirty="0"/>
          </a:p>
        </p:txBody>
      </p:sp>
      <p:sp>
        <p:nvSpPr>
          <p:cNvPr id="10" name="Text Placeholder 14"/>
          <p:cNvSpPr>
            <a:spLocks noGrp="1"/>
          </p:cNvSpPr>
          <p:nvPr>
            <p:ph type="body" sz="quarter" idx="11"/>
          </p:nvPr>
        </p:nvSpPr>
        <p:spPr>
          <a:xfrm>
            <a:off x="699325" y="508995"/>
            <a:ext cx="9292167" cy="341932"/>
          </a:xfrm>
        </p:spPr>
        <p:txBody>
          <a:bodyPr/>
          <a:lstStyle>
            <a:lvl1pPr marL="0" indent="0">
              <a:buNone/>
              <a:defRPr sz="1500" b="0"/>
            </a:lvl1pPr>
          </a:lstStyle>
          <a:p>
            <a:pPr lvl="0"/>
            <a:r>
              <a:rPr lang="en-US" dirty="0"/>
              <a:t>Click to edit Master text styles</a:t>
            </a:r>
          </a:p>
        </p:txBody>
      </p:sp>
    </p:spTree>
    <p:extLst>
      <p:ext uri="{BB962C8B-B14F-4D97-AF65-F5344CB8AC3E}">
        <p14:creationId xmlns:p14="http://schemas.microsoft.com/office/powerpoint/2010/main" val="253552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userDrawn="1"/>
        </p:nvSpPr>
        <p:spPr>
          <a:xfrm>
            <a:off x="9406965" y="4652682"/>
            <a:ext cx="2785035" cy="2205318"/>
          </a:xfrm>
          <a:prstGeom prst="rect">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278620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dirty="0"/>
              <a:t>Click to edit Master title style</a:t>
            </a:r>
          </a:p>
        </p:txBody>
      </p:sp>
      <p:cxnSp>
        <p:nvCxnSpPr>
          <p:cNvPr id="5" name="Straight Connector 4"/>
          <p:cNvCxnSpPr/>
          <p:nvPr userDrawn="1"/>
        </p:nvCxnSpPr>
        <p:spPr>
          <a:xfrm>
            <a:off x="698502" y="1055909"/>
            <a:ext cx="10742084" cy="0"/>
          </a:xfrm>
          <a:prstGeom prst="line">
            <a:avLst/>
          </a:prstGeom>
          <a:ln w="63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038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0.pn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3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image" Target="../media/image1.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theme" Target="../theme/theme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image" Target="../media/image1.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theme" Target="../theme/theme5.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6" Type="http://schemas.openxmlformats.org/officeDocument/2006/relationships/image" Target="../media/image1.png"/><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theme" Target="../theme/theme6.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2.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54.xml"/><Relationship Id="rId1" Type="http://schemas.openxmlformats.org/officeDocument/2006/relationships/slideLayout" Target="../slideLayouts/slideLayout1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04801"/>
            <a:ext cx="10972800" cy="751109"/>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1" y="1268413"/>
            <a:ext cx="10972799" cy="471328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0" name="TextBox 9"/>
          <p:cNvSpPr txBox="1"/>
          <p:nvPr/>
        </p:nvSpPr>
        <p:spPr>
          <a:xfrm>
            <a:off x="5727369" y="6426337"/>
            <a:ext cx="3581400" cy="307777"/>
          </a:xfrm>
          <a:prstGeom prst="rect">
            <a:avLst/>
          </a:prstGeom>
          <a:noFill/>
        </p:spPr>
        <p:txBody>
          <a:bodyPr wrap="none" anchor="b">
            <a:spAutoFit/>
          </a:bodyPr>
          <a:lstStyle/>
          <a:p>
            <a:pPr algn="l" defTabSz="914363">
              <a:tabLst>
                <a:tab pos="2577600" algn="l"/>
              </a:tabLst>
              <a:defRPr/>
            </a:pPr>
            <a:r>
              <a:rPr lang="en-US" sz="700">
                <a:solidFill>
                  <a:srgbClr val="808084"/>
                </a:solidFill>
                <a:cs typeface="Arial" pitchFamily="34" charset="0"/>
              </a:rPr>
              <a:t>Information Security Level 1 – Confidential</a:t>
            </a:r>
          </a:p>
          <a:p>
            <a:pPr algn="l" defTabSz="914363">
              <a:tabLst>
                <a:tab pos="2577600" algn="l"/>
              </a:tabLst>
              <a:defRPr/>
            </a:pPr>
            <a:r>
              <a:rPr lang="en-US" sz="700">
                <a:solidFill>
                  <a:srgbClr val="808084"/>
                </a:solidFill>
                <a:cs typeface="Arial" pitchFamily="34" charset="0"/>
              </a:rPr>
              <a:t>© 2016 – Proprietary and Confidential Information of Amdocs</a:t>
            </a:r>
            <a:endParaRPr lang="en-US" sz="700" dirty="0">
              <a:solidFill>
                <a:srgbClr val="808084"/>
              </a:solidFill>
              <a:cs typeface="Arial" pitchFamily="34" charset="0"/>
            </a:endParaRPr>
          </a:p>
        </p:txBody>
      </p:sp>
      <p:sp>
        <p:nvSpPr>
          <p:cNvPr id="11" name="Slide Number Placeholder 4"/>
          <p:cNvSpPr txBox="1">
            <a:spLocks/>
          </p:cNvSpPr>
          <p:nvPr/>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a:solidFill>
                  <a:srgbClr val="808084"/>
                </a:solidFill>
              </a:rPr>
              <a:pPr/>
              <a:t>‹#›</a:t>
            </a:fld>
            <a:endParaRPr dirty="0">
              <a:solidFill>
                <a:srgbClr val="808084"/>
              </a:solidFill>
            </a:endParaRPr>
          </a:p>
        </p:txBody>
      </p:sp>
      <p:pic>
        <p:nvPicPr>
          <p:cNvPr id="50" name="Picture 49"/>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24508477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8" r:id="rId28"/>
    <p:sldLayoutId id="2147483699" r:id="rId29"/>
    <p:sldLayoutId id="2147483701" r:id="rId30"/>
    <p:sldLayoutId id="2147483705" r:id="rId31"/>
    <p:sldLayoutId id="2147483714" r:id="rId32"/>
    <p:sldLayoutId id="2147483715" r:id="rId33"/>
    <p:sldLayoutId id="2147483716" r:id="rId34"/>
    <p:sldLayoutId id="2147483717" r:id="rId35"/>
    <p:sldLayoutId id="2147483719" r:id="rId36"/>
    <p:sldLayoutId id="2147483762" r:id="rId37"/>
    <p:sldLayoutId id="2147483763"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lnSpc>
          <a:spcPct val="90000"/>
        </a:lnSpc>
        <a:spcBef>
          <a:spcPct val="0"/>
        </a:spcBef>
        <a:buNone/>
        <a:defRPr lang="en-US" sz="2800" b="1" kern="1200" dirty="0">
          <a:solidFill>
            <a:schemeClr val="tx2"/>
          </a:solidFill>
          <a:latin typeface="Arial" pitchFamily="34" charset="0"/>
          <a:ea typeface="+mn-ea"/>
          <a:cs typeface="Arial" pitchFamily="34" charset="0"/>
        </a:defRPr>
      </a:lvl1pPr>
    </p:titleStyle>
    <p:bodyStyle>
      <a:lvl1pPr marL="287338" indent="-287338" algn="l" defTabSz="457200" rtl="0" eaLnBrk="1" latinLnBrk="0" hangingPunct="1">
        <a:lnSpc>
          <a:spcPct val="90000"/>
        </a:lnSpc>
        <a:spcBef>
          <a:spcPts val="1200"/>
        </a:spcBef>
        <a:spcAft>
          <a:spcPts val="0"/>
        </a:spcAft>
        <a:buClr>
          <a:schemeClr val="accent3"/>
        </a:buClr>
        <a:buSzPct val="100000"/>
        <a:buFont typeface="Arial" panose="020B0604020202020204" pitchFamily="34" charset="0"/>
        <a:buChar char="•"/>
        <a:defRPr lang="ga-IE" sz="2400" b="0" kern="1200" dirty="0" smtClean="0">
          <a:solidFill>
            <a:schemeClr val="tx2"/>
          </a:solidFill>
          <a:latin typeface="Arial" pitchFamily="34" charset="0"/>
          <a:ea typeface="+mn-ea"/>
          <a:cs typeface="Arial" pitchFamily="34" charset="0"/>
        </a:defRPr>
      </a:lvl1pPr>
      <a:lvl2pPr marL="515938" indent="-228600"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2000" b="0" kern="1200" dirty="0" smtClean="0">
          <a:solidFill>
            <a:schemeClr val="tx2"/>
          </a:solidFill>
          <a:latin typeface="Arial" pitchFamily="34" charset="0"/>
          <a:ea typeface="+mn-ea"/>
          <a:cs typeface="Arial" pitchFamily="34" charset="0"/>
        </a:defRPr>
      </a:lvl2pPr>
      <a:lvl3pPr marL="685800" indent="-169863"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1800" b="0" kern="1200" dirty="0" smtClean="0">
          <a:solidFill>
            <a:schemeClr val="tx2"/>
          </a:solidFill>
          <a:latin typeface="Arial" pitchFamily="34" charset="0"/>
          <a:ea typeface="+mn-ea"/>
          <a:cs typeface="Arial" pitchFamily="34" charset="0"/>
        </a:defRPr>
      </a:lvl3pPr>
      <a:lvl4pPr marL="915988" indent="-231775" algn="l" defTabSz="457200" rtl="0" eaLnBrk="1" latinLnBrk="0" hangingPunct="1">
        <a:spcBef>
          <a:spcPct val="20000"/>
        </a:spcBef>
        <a:buClr>
          <a:schemeClr val="accent2"/>
        </a:buClr>
        <a:buSzPct val="85000"/>
        <a:buFont typeface="Arial" pitchFamily="34" charset="0"/>
        <a:buChar char="●"/>
        <a:defRPr lang="ga-IE" sz="1600" b="0" kern="1200" dirty="0" smtClean="0">
          <a:solidFill>
            <a:schemeClr val="tx2"/>
          </a:solidFill>
          <a:latin typeface="Arial" pitchFamily="34" charset="0"/>
          <a:ea typeface="+mn-ea"/>
          <a:cs typeface="Arial" pitchFamily="34" charset="0"/>
        </a:defRPr>
      </a:lvl4pPr>
      <a:lvl5pPr marL="1144588" indent="-230188" algn="l" defTabSz="457200" rtl="0" eaLnBrk="1" latinLnBrk="0" hangingPunct="1">
        <a:spcBef>
          <a:spcPct val="20000"/>
        </a:spcBef>
        <a:buClr>
          <a:schemeClr val="accent2"/>
        </a:buClr>
        <a:buSzPct val="85000"/>
        <a:buFont typeface="Arial" pitchFamily="34" charset="0"/>
        <a:buChar char="●"/>
        <a:defRPr lang="en-US" sz="1400" b="0" kern="1200" dirty="0">
          <a:solidFill>
            <a:schemeClr val="tx2"/>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160">
          <p15:clr>
            <a:srgbClr val="F26B43"/>
          </p15:clr>
        </p15:guide>
        <p15:guide id="3" orient="horz" pos="192">
          <p15:clr>
            <a:srgbClr val="F26B43"/>
          </p15:clr>
        </p15:guide>
        <p15:guide id="4" orient="horz" pos="799">
          <p15:clr>
            <a:srgbClr val="F26B43"/>
          </p15:clr>
        </p15:guide>
        <p15:guide id="5" pos="5472">
          <p15:clr>
            <a:srgbClr val="F26B43"/>
          </p15:clr>
        </p15:guide>
        <p15:guide id="6" orient="horz" pos="37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4221" y="1264694"/>
            <a:ext cx="10951993" cy="46975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3634003" y="67248"/>
            <a:ext cx="8095165" cy="884512"/>
          </a:xfrm>
          <a:prstGeom prst="rect">
            <a:avLst/>
          </a:prstGeom>
        </p:spPr>
        <p:txBody>
          <a:bodyPr vert="horz" lIns="91440" tIns="45720" rIns="91440" bIns="45720" rtlCol="0" anchor="ctr">
            <a:normAutofit/>
          </a:bodyPr>
          <a:lstStyle/>
          <a:p>
            <a:r>
              <a:rPr lang="en-US" dirty="0"/>
              <a:t>Click to edit Master title style</a:t>
            </a:r>
          </a:p>
        </p:txBody>
      </p:sp>
      <p:sp>
        <p:nvSpPr>
          <p:cNvPr id="6" name="Rectangle 5"/>
          <p:cNvSpPr/>
          <p:nvPr userDrawn="1"/>
        </p:nvSpPr>
        <p:spPr>
          <a:xfrm>
            <a:off x="2710330" y="6459435"/>
            <a:ext cx="6726621" cy="379463"/>
          </a:xfrm>
          <a:prstGeom prst="rect">
            <a:avLst/>
          </a:prstGeom>
        </p:spPr>
        <p:txBody>
          <a:bodyPr wrap="square">
            <a:spAutoFit/>
          </a:bodyPr>
          <a:lstStyle/>
          <a:p>
            <a:pPr algn="r" defTabSz="609585">
              <a:defRPr/>
            </a:pPr>
            <a:endParaRPr lang="en-US" sz="933" dirty="0">
              <a:solidFill>
                <a:srgbClr val="262626"/>
              </a:solidFill>
              <a:latin typeface="Univers LT Std 55"/>
            </a:endParaRPr>
          </a:p>
          <a:p>
            <a:pPr algn="r" defTabSz="609585">
              <a:defRPr/>
            </a:pPr>
            <a:r>
              <a:rPr lang="en-US" sz="933" dirty="0">
                <a:solidFill>
                  <a:srgbClr val="262626"/>
                </a:solidFill>
                <a:latin typeface="Univers LT Std 55"/>
              </a:rPr>
              <a:t>TM Forum Live! June 1-4, 2015   |   Nice, France   |   </a:t>
            </a:r>
            <a:fld id="{BCE395A0-52DA-44FA-938D-312C31F3009D}" type="slidenum">
              <a:rPr lang="en-US" sz="933" smtClean="0">
                <a:solidFill>
                  <a:srgbClr val="262626"/>
                </a:solidFill>
                <a:latin typeface="Univers LT Std 55"/>
              </a:rPr>
              <a:pPr algn="r" defTabSz="609585">
                <a:defRPr/>
              </a:pPr>
              <a:t>‹#›</a:t>
            </a:fld>
            <a:endParaRPr lang="en-US" sz="933" dirty="0">
              <a:solidFill>
                <a:srgbClr val="262626"/>
              </a:solidFill>
              <a:latin typeface="Univers LT Std 55"/>
            </a:endParaRPr>
          </a:p>
        </p:txBody>
      </p:sp>
      <p:sp>
        <p:nvSpPr>
          <p:cNvPr id="7" name="Rectangle 6"/>
          <p:cNvSpPr/>
          <p:nvPr userDrawn="1"/>
        </p:nvSpPr>
        <p:spPr>
          <a:xfrm>
            <a:off x="10577704" y="6470228"/>
            <a:ext cx="1151465" cy="235898"/>
          </a:xfrm>
          <a:prstGeom prst="rect">
            <a:avLst/>
          </a:prstGeom>
        </p:spPr>
        <p:txBody>
          <a:bodyPr wrap="square">
            <a:spAutoFit/>
          </a:bodyPr>
          <a:lstStyle/>
          <a:p>
            <a:pPr algn="r" defTabSz="609585">
              <a:defRPr/>
            </a:pPr>
            <a:r>
              <a:rPr lang="en-US" sz="933" dirty="0">
                <a:solidFill>
                  <a:srgbClr val="FFFFFF">
                    <a:lumMod val="65000"/>
                  </a:srgbClr>
                </a:solidFill>
                <a:cs typeface="Arial"/>
              </a:rPr>
              <a:t>V2.2</a:t>
            </a:r>
          </a:p>
        </p:txBody>
      </p:sp>
    </p:spTree>
    <p:extLst>
      <p:ext uri="{BB962C8B-B14F-4D97-AF65-F5344CB8AC3E}">
        <p14:creationId xmlns:p14="http://schemas.microsoft.com/office/powerpoint/2010/main" val="386872218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ransition>
    <p:fade/>
  </p:transition>
  <p:hf hdr="0" ftr="0" dt="0"/>
  <p:txStyles>
    <p:titleStyle>
      <a:lvl1pPr algn="r" defTabSz="609585" rtl="0" eaLnBrk="1" latinLnBrk="0" hangingPunct="1">
        <a:spcBef>
          <a:spcPct val="0"/>
        </a:spcBef>
        <a:buNone/>
        <a:defRPr lang="en-US" sz="3733" b="0" kern="1200" dirty="0">
          <a:solidFill>
            <a:schemeClr val="tx2"/>
          </a:solidFill>
          <a:latin typeface="Arial Rounded MT Bold"/>
          <a:ea typeface="+mj-ea"/>
          <a:cs typeface="Arial Rounded MT Bold"/>
        </a:defRPr>
      </a:lvl1pPr>
    </p:titleStyle>
    <p:bodyStyle>
      <a:lvl1pPr marL="304792" indent="-304792" algn="l" defTabSz="609585" rtl="0" eaLnBrk="1" latinLnBrk="0" hangingPunct="1">
        <a:spcBef>
          <a:spcPts val="1600"/>
        </a:spcBef>
        <a:buClr>
          <a:schemeClr val="accent2"/>
        </a:buClr>
        <a:buSzPct val="115000"/>
        <a:buFont typeface="Wingdings" pitchFamily="2" charset="2"/>
        <a:buChar char="§"/>
        <a:defRPr sz="3200" kern="1200">
          <a:solidFill>
            <a:schemeClr val="tx1">
              <a:lumMod val="85000"/>
              <a:lumOff val="15000"/>
            </a:schemeClr>
          </a:solidFill>
          <a:latin typeface="Arial"/>
          <a:ea typeface="+mn-ea"/>
          <a:cs typeface="Arial"/>
        </a:defRPr>
      </a:lvl1pPr>
      <a:lvl2pPr marL="681550" indent="-304792" algn="l" defTabSz="609585" rtl="0" eaLnBrk="1" latinLnBrk="0" hangingPunct="1">
        <a:spcBef>
          <a:spcPts val="1600"/>
        </a:spcBef>
        <a:buClr>
          <a:schemeClr val="accent2"/>
        </a:buClr>
        <a:buSzPct val="65000"/>
        <a:buFont typeface="Wingdings" pitchFamily="2" charset="2"/>
        <a:buChar char="q"/>
        <a:defRPr sz="2667" kern="1200">
          <a:solidFill>
            <a:schemeClr val="tx1">
              <a:lumMod val="85000"/>
              <a:lumOff val="15000"/>
            </a:schemeClr>
          </a:solidFill>
          <a:latin typeface="Arial"/>
          <a:ea typeface="+mn-ea"/>
          <a:cs typeface="Arial"/>
        </a:defRPr>
      </a:lvl2pPr>
      <a:lvl3pPr marL="986342" indent="-218012" algn="l" defTabSz="609585" rtl="0" eaLnBrk="1" latinLnBrk="0" hangingPunct="1">
        <a:spcBef>
          <a:spcPts val="1600"/>
        </a:spcBef>
        <a:buClr>
          <a:schemeClr val="accent2"/>
        </a:buClr>
        <a:buFont typeface="Wingdings" pitchFamily="2" charset="2"/>
        <a:buChar char="§"/>
        <a:defRPr sz="2400" kern="1200">
          <a:solidFill>
            <a:schemeClr val="tx1">
              <a:lumMod val="85000"/>
              <a:lumOff val="15000"/>
            </a:schemeClr>
          </a:solidFill>
          <a:latin typeface="Arial"/>
          <a:ea typeface="+mn-ea"/>
          <a:cs typeface="Arial"/>
        </a:defRPr>
      </a:lvl3pPr>
      <a:lvl4pPr marL="1377916" indent="-304792" algn="l" defTabSz="609585" rtl="0" eaLnBrk="1" latinLnBrk="0" hangingPunct="1">
        <a:spcBef>
          <a:spcPts val="1600"/>
        </a:spcBef>
        <a:buClr>
          <a:schemeClr val="accent2"/>
        </a:buClr>
        <a:buFont typeface="Courier New" pitchFamily="49" charset="0"/>
        <a:buChar char="o"/>
        <a:defRPr sz="2133" kern="1200">
          <a:solidFill>
            <a:schemeClr val="tx1">
              <a:lumMod val="85000"/>
              <a:lumOff val="15000"/>
            </a:schemeClr>
          </a:solidFill>
          <a:latin typeface="Arial"/>
          <a:ea typeface="+mn-ea"/>
          <a:cs typeface="Arial"/>
        </a:defRPr>
      </a:lvl4pPr>
      <a:lvl5pPr marL="1828754" indent="-376757" algn="l" defTabSz="609585" rtl="0" eaLnBrk="1" latinLnBrk="0" hangingPunct="1">
        <a:spcBef>
          <a:spcPts val="1600"/>
        </a:spcBef>
        <a:buClr>
          <a:schemeClr val="accent2"/>
        </a:buClr>
        <a:buFont typeface="Wingdings" pitchFamily="2" charset="2"/>
        <a:buChar char="Ø"/>
        <a:defRPr sz="2133" kern="1200">
          <a:solidFill>
            <a:schemeClr val="tx1">
              <a:lumMod val="85000"/>
              <a:lumOff val="15000"/>
            </a:schemeClr>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4221" y="1264694"/>
            <a:ext cx="10951993" cy="46975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3634003" y="67248"/>
            <a:ext cx="8095165" cy="884512"/>
          </a:xfrm>
          <a:prstGeom prst="rect">
            <a:avLst/>
          </a:prstGeom>
        </p:spPr>
        <p:txBody>
          <a:bodyPr vert="horz" lIns="91440" tIns="45720" rIns="91440" bIns="45720" rtlCol="0" anchor="ctr">
            <a:normAutofit/>
          </a:bodyPr>
          <a:lstStyle/>
          <a:p>
            <a:r>
              <a:rPr lang="en-US" dirty="0"/>
              <a:t>Click to edit Master title style</a:t>
            </a:r>
          </a:p>
        </p:txBody>
      </p:sp>
      <p:sp>
        <p:nvSpPr>
          <p:cNvPr id="6" name="Rectangle 5"/>
          <p:cNvSpPr/>
          <p:nvPr userDrawn="1"/>
        </p:nvSpPr>
        <p:spPr>
          <a:xfrm>
            <a:off x="2710330" y="6459435"/>
            <a:ext cx="6726621" cy="379463"/>
          </a:xfrm>
          <a:prstGeom prst="rect">
            <a:avLst/>
          </a:prstGeom>
        </p:spPr>
        <p:txBody>
          <a:bodyPr wrap="square">
            <a:spAutoFit/>
          </a:bodyPr>
          <a:lstStyle/>
          <a:p>
            <a:pPr algn="r" defTabSz="609585">
              <a:defRPr/>
            </a:pPr>
            <a:endParaRPr lang="en-US" sz="933" dirty="0">
              <a:solidFill>
                <a:srgbClr val="262626"/>
              </a:solidFill>
              <a:latin typeface="Univers LT Std 55"/>
            </a:endParaRPr>
          </a:p>
          <a:p>
            <a:pPr algn="r" defTabSz="609585">
              <a:defRPr/>
            </a:pPr>
            <a:r>
              <a:rPr lang="en-US" sz="933" dirty="0">
                <a:solidFill>
                  <a:srgbClr val="262626"/>
                </a:solidFill>
                <a:latin typeface="Univers LT Std 55"/>
              </a:rPr>
              <a:t>TM Forum Live! June 1-4, 2015   |   Nice, France   |   </a:t>
            </a:r>
            <a:fld id="{BCE395A0-52DA-44FA-938D-312C31F3009D}" type="slidenum">
              <a:rPr lang="en-US" sz="933" smtClean="0">
                <a:solidFill>
                  <a:srgbClr val="262626"/>
                </a:solidFill>
                <a:latin typeface="Univers LT Std 55"/>
              </a:rPr>
              <a:pPr algn="r" defTabSz="609585">
                <a:defRPr/>
              </a:pPr>
              <a:t>‹#›</a:t>
            </a:fld>
            <a:endParaRPr lang="en-US" sz="933" dirty="0">
              <a:solidFill>
                <a:srgbClr val="262626"/>
              </a:solidFill>
              <a:latin typeface="Univers LT Std 55"/>
            </a:endParaRPr>
          </a:p>
        </p:txBody>
      </p:sp>
      <p:sp>
        <p:nvSpPr>
          <p:cNvPr id="7" name="Rectangle 6"/>
          <p:cNvSpPr/>
          <p:nvPr userDrawn="1"/>
        </p:nvSpPr>
        <p:spPr>
          <a:xfrm>
            <a:off x="10577704" y="6470228"/>
            <a:ext cx="1151465" cy="235898"/>
          </a:xfrm>
          <a:prstGeom prst="rect">
            <a:avLst/>
          </a:prstGeom>
        </p:spPr>
        <p:txBody>
          <a:bodyPr wrap="square">
            <a:spAutoFit/>
          </a:bodyPr>
          <a:lstStyle/>
          <a:p>
            <a:pPr algn="r" defTabSz="609585">
              <a:defRPr/>
            </a:pPr>
            <a:r>
              <a:rPr lang="en-US" sz="933" dirty="0">
                <a:solidFill>
                  <a:srgbClr val="FFFFFF">
                    <a:lumMod val="65000"/>
                  </a:srgbClr>
                </a:solidFill>
                <a:cs typeface="Arial"/>
              </a:rPr>
              <a:t>V2.2</a:t>
            </a:r>
          </a:p>
        </p:txBody>
      </p:sp>
    </p:spTree>
    <p:extLst>
      <p:ext uri="{BB962C8B-B14F-4D97-AF65-F5344CB8AC3E}">
        <p14:creationId xmlns:p14="http://schemas.microsoft.com/office/powerpoint/2010/main" val="1366759656"/>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9" r:id="rId10"/>
    <p:sldLayoutId id="2147483790" r:id="rId11"/>
    <p:sldLayoutId id="2147483791" r:id="rId12"/>
  </p:sldLayoutIdLst>
  <p:transition>
    <p:fade/>
  </p:transition>
  <p:hf hdr="0" ftr="0" dt="0"/>
  <p:txStyles>
    <p:titleStyle>
      <a:lvl1pPr algn="r" defTabSz="609585" rtl="0" eaLnBrk="1" latinLnBrk="0" hangingPunct="1">
        <a:spcBef>
          <a:spcPct val="0"/>
        </a:spcBef>
        <a:buNone/>
        <a:defRPr lang="en-US" sz="3733" b="0" kern="1200" dirty="0">
          <a:solidFill>
            <a:schemeClr val="tx2"/>
          </a:solidFill>
          <a:latin typeface="Arial Rounded MT Bold"/>
          <a:ea typeface="+mj-ea"/>
          <a:cs typeface="Arial Rounded MT Bold"/>
        </a:defRPr>
      </a:lvl1pPr>
    </p:titleStyle>
    <p:bodyStyle>
      <a:lvl1pPr marL="304792" indent="-304792" algn="l" defTabSz="609585" rtl="0" eaLnBrk="1" latinLnBrk="0" hangingPunct="1">
        <a:spcBef>
          <a:spcPts val="1600"/>
        </a:spcBef>
        <a:buClr>
          <a:schemeClr val="accent2"/>
        </a:buClr>
        <a:buSzPct val="115000"/>
        <a:buFont typeface="Wingdings" pitchFamily="2" charset="2"/>
        <a:buChar char="§"/>
        <a:defRPr sz="3200" kern="1200">
          <a:solidFill>
            <a:schemeClr val="tx1">
              <a:lumMod val="85000"/>
              <a:lumOff val="15000"/>
            </a:schemeClr>
          </a:solidFill>
          <a:latin typeface="Arial"/>
          <a:ea typeface="+mn-ea"/>
          <a:cs typeface="Arial"/>
        </a:defRPr>
      </a:lvl1pPr>
      <a:lvl2pPr marL="681550" indent="-304792" algn="l" defTabSz="609585" rtl="0" eaLnBrk="1" latinLnBrk="0" hangingPunct="1">
        <a:spcBef>
          <a:spcPts val="1600"/>
        </a:spcBef>
        <a:buClr>
          <a:schemeClr val="accent2"/>
        </a:buClr>
        <a:buSzPct val="65000"/>
        <a:buFont typeface="Wingdings" pitchFamily="2" charset="2"/>
        <a:buChar char="q"/>
        <a:defRPr sz="2667" kern="1200">
          <a:solidFill>
            <a:schemeClr val="tx1">
              <a:lumMod val="85000"/>
              <a:lumOff val="15000"/>
            </a:schemeClr>
          </a:solidFill>
          <a:latin typeface="Arial"/>
          <a:ea typeface="+mn-ea"/>
          <a:cs typeface="Arial"/>
        </a:defRPr>
      </a:lvl2pPr>
      <a:lvl3pPr marL="986342" indent="-218012" algn="l" defTabSz="609585" rtl="0" eaLnBrk="1" latinLnBrk="0" hangingPunct="1">
        <a:spcBef>
          <a:spcPts val="1600"/>
        </a:spcBef>
        <a:buClr>
          <a:schemeClr val="accent2"/>
        </a:buClr>
        <a:buFont typeface="Wingdings" pitchFamily="2" charset="2"/>
        <a:buChar char="§"/>
        <a:defRPr sz="2400" kern="1200">
          <a:solidFill>
            <a:schemeClr val="tx1">
              <a:lumMod val="85000"/>
              <a:lumOff val="15000"/>
            </a:schemeClr>
          </a:solidFill>
          <a:latin typeface="Arial"/>
          <a:ea typeface="+mn-ea"/>
          <a:cs typeface="Arial"/>
        </a:defRPr>
      </a:lvl3pPr>
      <a:lvl4pPr marL="1377916" indent="-304792" algn="l" defTabSz="609585" rtl="0" eaLnBrk="1" latinLnBrk="0" hangingPunct="1">
        <a:spcBef>
          <a:spcPts val="1600"/>
        </a:spcBef>
        <a:buClr>
          <a:schemeClr val="accent2"/>
        </a:buClr>
        <a:buFont typeface="Courier New" pitchFamily="49" charset="0"/>
        <a:buChar char="o"/>
        <a:defRPr sz="2133" kern="1200">
          <a:solidFill>
            <a:schemeClr val="tx1">
              <a:lumMod val="85000"/>
              <a:lumOff val="15000"/>
            </a:schemeClr>
          </a:solidFill>
          <a:latin typeface="Arial"/>
          <a:ea typeface="+mn-ea"/>
          <a:cs typeface="Arial"/>
        </a:defRPr>
      </a:lvl4pPr>
      <a:lvl5pPr marL="1828754" indent="-376757" algn="l" defTabSz="609585" rtl="0" eaLnBrk="1" latinLnBrk="0" hangingPunct="1">
        <a:spcBef>
          <a:spcPts val="1600"/>
        </a:spcBef>
        <a:buClr>
          <a:schemeClr val="accent2"/>
        </a:buClr>
        <a:buFont typeface="Wingdings" pitchFamily="2" charset="2"/>
        <a:buChar char="Ø"/>
        <a:defRPr sz="2133" kern="1200">
          <a:solidFill>
            <a:schemeClr val="tx1">
              <a:lumMod val="85000"/>
              <a:lumOff val="15000"/>
            </a:schemeClr>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04803"/>
            <a:ext cx="10972800" cy="751109"/>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2" y="1268413"/>
            <a:ext cx="10972799" cy="471328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0" name="TextBox 9"/>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11"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50" name="Picture 49"/>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1930119509"/>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 id="2147483894" r:id="rId35"/>
    <p:sldLayoutId id="2147483895"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342900" rtl="0" eaLnBrk="1" latinLnBrk="0" hangingPunct="1">
        <a:lnSpc>
          <a:spcPct val="90000"/>
        </a:lnSpc>
        <a:spcBef>
          <a:spcPct val="0"/>
        </a:spcBef>
        <a:buNone/>
        <a:defRPr lang="en-US" sz="2100" b="1" kern="1200" dirty="0">
          <a:solidFill>
            <a:schemeClr val="tx2"/>
          </a:solidFill>
          <a:latin typeface="Arial" pitchFamily="34" charset="0"/>
          <a:ea typeface="+mn-ea"/>
          <a:cs typeface="Arial" pitchFamily="34" charset="0"/>
        </a:defRPr>
      </a:lvl1pPr>
    </p:titleStyle>
    <p:bodyStyle>
      <a:lvl1pPr marL="215504" indent="-215504" algn="l" defTabSz="342900" rtl="0" eaLnBrk="1" latinLnBrk="0" hangingPunct="1">
        <a:lnSpc>
          <a:spcPct val="90000"/>
        </a:lnSpc>
        <a:spcBef>
          <a:spcPts val="900"/>
        </a:spcBef>
        <a:spcAft>
          <a:spcPts val="0"/>
        </a:spcAft>
        <a:buClr>
          <a:schemeClr val="accent3"/>
        </a:buClr>
        <a:buSzPct val="100000"/>
        <a:buFont typeface="Arial" panose="020B0604020202020204" pitchFamily="34" charset="0"/>
        <a:buChar char="•"/>
        <a:defRPr lang="ga-IE" sz="1800" b="0" kern="1200" dirty="0" smtClean="0">
          <a:solidFill>
            <a:schemeClr val="tx2"/>
          </a:solidFill>
          <a:latin typeface="Arial" pitchFamily="34" charset="0"/>
          <a:ea typeface="+mn-ea"/>
          <a:cs typeface="Arial" pitchFamily="34" charset="0"/>
        </a:defRPr>
      </a:lvl1pPr>
      <a:lvl2pPr marL="386954" indent="-171450" algn="l" defTabSz="342900" rtl="0" eaLnBrk="1" latinLnBrk="0" hangingPunct="1">
        <a:lnSpc>
          <a:spcPct val="90000"/>
        </a:lnSpc>
        <a:spcBef>
          <a:spcPts val="450"/>
        </a:spcBef>
        <a:spcAft>
          <a:spcPts val="0"/>
        </a:spcAft>
        <a:buClr>
          <a:schemeClr val="accent3"/>
        </a:buClr>
        <a:buSzPct val="100000"/>
        <a:buFont typeface="Arial" panose="020B0604020202020204" pitchFamily="34" charset="0"/>
        <a:buChar char="•"/>
        <a:defRPr lang="ga-IE" sz="1500" b="0" kern="1200" dirty="0" smtClean="0">
          <a:solidFill>
            <a:schemeClr val="tx2"/>
          </a:solidFill>
          <a:latin typeface="Arial" pitchFamily="34" charset="0"/>
          <a:ea typeface="+mn-ea"/>
          <a:cs typeface="Arial" pitchFamily="34" charset="0"/>
        </a:defRPr>
      </a:lvl2pPr>
      <a:lvl3pPr marL="514350" indent="-127397" algn="l" defTabSz="342900" rtl="0" eaLnBrk="1" latinLnBrk="0" hangingPunct="1">
        <a:lnSpc>
          <a:spcPct val="90000"/>
        </a:lnSpc>
        <a:spcBef>
          <a:spcPts val="450"/>
        </a:spcBef>
        <a:spcAft>
          <a:spcPts val="0"/>
        </a:spcAft>
        <a:buClr>
          <a:schemeClr val="accent3"/>
        </a:buClr>
        <a:buSzPct val="100000"/>
        <a:buFont typeface="Arial" panose="020B0604020202020204" pitchFamily="34" charset="0"/>
        <a:buChar char="•"/>
        <a:defRPr lang="ga-IE" sz="1350" b="0" kern="1200" dirty="0" smtClean="0">
          <a:solidFill>
            <a:schemeClr val="tx2"/>
          </a:solidFill>
          <a:latin typeface="Arial" pitchFamily="34" charset="0"/>
          <a:ea typeface="+mn-ea"/>
          <a:cs typeface="Arial" pitchFamily="34" charset="0"/>
        </a:defRPr>
      </a:lvl3pPr>
      <a:lvl4pPr marL="686991" indent="-173831" algn="l" defTabSz="342900" rtl="0" eaLnBrk="1" latinLnBrk="0" hangingPunct="1">
        <a:spcBef>
          <a:spcPct val="20000"/>
        </a:spcBef>
        <a:buClr>
          <a:schemeClr val="accent2"/>
        </a:buClr>
        <a:buSzPct val="85000"/>
        <a:buFont typeface="Arial" pitchFamily="34" charset="0"/>
        <a:buChar char="●"/>
        <a:defRPr lang="ga-IE" sz="1200" b="0" kern="1200" dirty="0" smtClean="0">
          <a:solidFill>
            <a:schemeClr val="tx2"/>
          </a:solidFill>
          <a:latin typeface="Arial" pitchFamily="34" charset="0"/>
          <a:ea typeface="+mn-ea"/>
          <a:cs typeface="Arial" pitchFamily="34" charset="0"/>
        </a:defRPr>
      </a:lvl4pPr>
      <a:lvl5pPr marL="858441" indent="-172641" algn="l" defTabSz="342900" rtl="0" eaLnBrk="1" latinLnBrk="0" hangingPunct="1">
        <a:spcBef>
          <a:spcPct val="20000"/>
        </a:spcBef>
        <a:buClr>
          <a:schemeClr val="accent2"/>
        </a:buClr>
        <a:buSzPct val="85000"/>
        <a:buFont typeface="Arial" pitchFamily="34" charset="0"/>
        <a:buChar char="●"/>
        <a:defRPr lang="en-US" sz="1050" b="0" kern="1200" dirty="0">
          <a:solidFill>
            <a:schemeClr val="tx2"/>
          </a:solidFill>
          <a:latin typeface="Arial" pitchFamily="34" charset="0"/>
          <a:ea typeface="+mn-ea"/>
          <a:cs typeface="Arial"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160">
          <p15:clr>
            <a:srgbClr val="F26B43"/>
          </p15:clr>
        </p15:guide>
        <p15:guide id="3" orient="horz" pos="192">
          <p15:clr>
            <a:srgbClr val="F26B43"/>
          </p15:clr>
        </p15:guide>
        <p15:guide id="4" orient="horz" pos="799">
          <p15:clr>
            <a:srgbClr val="F26B43"/>
          </p15:clr>
        </p15:guide>
        <p15:guide id="5" pos="5472">
          <p15:clr>
            <a:srgbClr val="F26B43"/>
          </p15:clr>
        </p15:guide>
        <p15:guide id="6" orient="horz" pos="37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04803"/>
            <a:ext cx="10972800" cy="751109"/>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2" y="1268413"/>
            <a:ext cx="10972799" cy="471328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0" name="TextBox 9"/>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11"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50" name="Picture 49"/>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907931190"/>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8" r:id="rId32"/>
    <p:sldLayoutId id="2147483929" r:id="rId33"/>
    <p:sldLayoutId id="2147483930" r:id="rId34"/>
    <p:sldLayoutId id="2147483931" r:id="rId35"/>
    <p:sldLayoutId id="2147483932"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342900" rtl="0" eaLnBrk="1" latinLnBrk="0" hangingPunct="1">
        <a:lnSpc>
          <a:spcPct val="90000"/>
        </a:lnSpc>
        <a:spcBef>
          <a:spcPct val="0"/>
        </a:spcBef>
        <a:buNone/>
        <a:defRPr lang="en-US" sz="2100" b="1" kern="1200" dirty="0">
          <a:solidFill>
            <a:schemeClr val="tx2"/>
          </a:solidFill>
          <a:latin typeface="Arial" pitchFamily="34" charset="0"/>
          <a:ea typeface="+mn-ea"/>
          <a:cs typeface="Arial" pitchFamily="34" charset="0"/>
        </a:defRPr>
      </a:lvl1pPr>
    </p:titleStyle>
    <p:bodyStyle>
      <a:lvl1pPr marL="215504" indent="-215504" algn="l" defTabSz="342900" rtl="0" eaLnBrk="1" latinLnBrk="0" hangingPunct="1">
        <a:lnSpc>
          <a:spcPct val="90000"/>
        </a:lnSpc>
        <a:spcBef>
          <a:spcPts val="900"/>
        </a:spcBef>
        <a:spcAft>
          <a:spcPts val="0"/>
        </a:spcAft>
        <a:buClr>
          <a:schemeClr val="accent3"/>
        </a:buClr>
        <a:buSzPct val="100000"/>
        <a:buFont typeface="Arial" panose="020B0604020202020204" pitchFamily="34" charset="0"/>
        <a:buChar char="•"/>
        <a:defRPr lang="ga-IE" sz="1800" b="0" kern="1200" dirty="0" smtClean="0">
          <a:solidFill>
            <a:schemeClr val="tx2"/>
          </a:solidFill>
          <a:latin typeface="Arial" pitchFamily="34" charset="0"/>
          <a:ea typeface="+mn-ea"/>
          <a:cs typeface="Arial" pitchFamily="34" charset="0"/>
        </a:defRPr>
      </a:lvl1pPr>
      <a:lvl2pPr marL="386954" indent="-171450" algn="l" defTabSz="342900" rtl="0" eaLnBrk="1" latinLnBrk="0" hangingPunct="1">
        <a:lnSpc>
          <a:spcPct val="90000"/>
        </a:lnSpc>
        <a:spcBef>
          <a:spcPts val="450"/>
        </a:spcBef>
        <a:spcAft>
          <a:spcPts val="0"/>
        </a:spcAft>
        <a:buClr>
          <a:schemeClr val="accent3"/>
        </a:buClr>
        <a:buSzPct val="100000"/>
        <a:buFont typeface="Arial" panose="020B0604020202020204" pitchFamily="34" charset="0"/>
        <a:buChar char="•"/>
        <a:defRPr lang="ga-IE" sz="1500" b="0" kern="1200" dirty="0" smtClean="0">
          <a:solidFill>
            <a:schemeClr val="tx2"/>
          </a:solidFill>
          <a:latin typeface="Arial" pitchFamily="34" charset="0"/>
          <a:ea typeface="+mn-ea"/>
          <a:cs typeface="Arial" pitchFamily="34" charset="0"/>
        </a:defRPr>
      </a:lvl2pPr>
      <a:lvl3pPr marL="514350" indent="-127397" algn="l" defTabSz="342900" rtl="0" eaLnBrk="1" latinLnBrk="0" hangingPunct="1">
        <a:lnSpc>
          <a:spcPct val="90000"/>
        </a:lnSpc>
        <a:spcBef>
          <a:spcPts val="450"/>
        </a:spcBef>
        <a:spcAft>
          <a:spcPts val="0"/>
        </a:spcAft>
        <a:buClr>
          <a:schemeClr val="accent3"/>
        </a:buClr>
        <a:buSzPct val="100000"/>
        <a:buFont typeface="Arial" panose="020B0604020202020204" pitchFamily="34" charset="0"/>
        <a:buChar char="•"/>
        <a:defRPr lang="ga-IE" sz="1350" b="0" kern="1200" dirty="0" smtClean="0">
          <a:solidFill>
            <a:schemeClr val="tx2"/>
          </a:solidFill>
          <a:latin typeface="Arial" pitchFamily="34" charset="0"/>
          <a:ea typeface="+mn-ea"/>
          <a:cs typeface="Arial" pitchFamily="34" charset="0"/>
        </a:defRPr>
      </a:lvl3pPr>
      <a:lvl4pPr marL="686991" indent="-173831" algn="l" defTabSz="342900" rtl="0" eaLnBrk="1" latinLnBrk="0" hangingPunct="1">
        <a:spcBef>
          <a:spcPct val="20000"/>
        </a:spcBef>
        <a:buClr>
          <a:schemeClr val="accent2"/>
        </a:buClr>
        <a:buSzPct val="85000"/>
        <a:buFont typeface="Arial" pitchFamily="34" charset="0"/>
        <a:buChar char="●"/>
        <a:defRPr lang="ga-IE" sz="1200" b="0" kern="1200" dirty="0" smtClean="0">
          <a:solidFill>
            <a:schemeClr val="tx2"/>
          </a:solidFill>
          <a:latin typeface="Arial" pitchFamily="34" charset="0"/>
          <a:ea typeface="+mn-ea"/>
          <a:cs typeface="Arial" pitchFamily="34" charset="0"/>
        </a:defRPr>
      </a:lvl4pPr>
      <a:lvl5pPr marL="858441" indent="-172641" algn="l" defTabSz="342900" rtl="0" eaLnBrk="1" latinLnBrk="0" hangingPunct="1">
        <a:spcBef>
          <a:spcPct val="20000"/>
        </a:spcBef>
        <a:buClr>
          <a:schemeClr val="accent2"/>
        </a:buClr>
        <a:buSzPct val="85000"/>
        <a:buFont typeface="Arial" pitchFamily="34" charset="0"/>
        <a:buChar char="●"/>
        <a:defRPr lang="en-US" sz="1050" b="0" kern="1200" dirty="0">
          <a:solidFill>
            <a:schemeClr val="tx2"/>
          </a:solidFill>
          <a:latin typeface="Arial" pitchFamily="34" charset="0"/>
          <a:ea typeface="+mn-ea"/>
          <a:cs typeface="Arial"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160">
          <p15:clr>
            <a:srgbClr val="F26B43"/>
          </p15:clr>
        </p15:guide>
        <p15:guide id="3" orient="horz" pos="192">
          <p15:clr>
            <a:srgbClr val="F26B43"/>
          </p15:clr>
        </p15:guide>
        <p15:guide id="4" orient="horz" pos="799">
          <p15:clr>
            <a:srgbClr val="F26B43"/>
          </p15:clr>
        </p15:guide>
        <p15:guide id="5" pos="5472">
          <p15:clr>
            <a:srgbClr val="F26B43"/>
          </p15:clr>
        </p15:guide>
        <p15:guide id="6" orient="horz" pos="37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04801"/>
            <a:ext cx="10972800" cy="751109"/>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1" y="1268413"/>
            <a:ext cx="10972799" cy="471328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0" name="TextBox 9"/>
          <p:cNvSpPr txBox="1"/>
          <p:nvPr userDrawn="1"/>
        </p:nvSpPr>
        <p:spPr>
          <a:xfrm>
            <a:off x="5727369" y="6426337"/>
            <a:ext cx="3581400" cy="307777"/>
          </a:xfrm>
          <a:prstGeom prst="rect">
            <a:avLst/>
          </a:prstGeom>
          <a:noFill/>
        </p:spPr>
        <p:txBody>
          <a:bodyPr wrap="none" anchor="b">
            <a:spAutoFit/>
          </a:bodyPr>
          <a:lstStyle/>
          <a:p>
            <a:pPr defTabSz="914363">
              <a:tabLst>
                <a:tab pos="2577600" algn="l"/>
              </a:tabLst>
              <a:defRPr/>
            </a:pPr>
            <a:r>
              <a:rPr lang="en-US" sz="700">
                <a:solidFill>
                  <a:srgbClr val="808084"/>
                </a:solidFill>
                <a:cs typeface="Arial" pitchFamily="34" charset="0"/>
              </a:rPr>
              <a:t>Information Security Level 1 – Confidential</a:t>
            </a:r>
          </a:p>
          <a:p>
            <a:pPr defTabSz="914363">
              <a:tabLst>
                <a:tab pos="2577600" algn="l"/>
              </a:tabLst>
              <a:defRPr/>
            </a:pPr>
            <a:r>
              <a:rPr lang="en-US" sz="700">
                <a:solidFill>
                  <a:srgbClr val="808084"/>
                </a:solidFill>
                <a:cs typeface="Arial" pitchFamily="34" charset="0"/>
              </a:rPr>
              <a:t>© 2015 – Proprietary and Confidential Information of Amdocs</a:t>
            </a:r>
            <a:endParaRPr lang="en-US" sz="700" dirty="0">
              <a:solidFill>
                <a:srgbClr val="808084"/>
              </a:solidFill>
              <a:cs typeface="Arial" pitchFamily="34" charset="0"/>
            </a:endParaRPr>
          </a:p>
        </p:txBody>
      </p:sp>
      <p:sp>
        <p:nvSpPr>
          <p:cNvPr id="11"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1200">
                <a:solidFill>
                  <a:srgbClr val="808084"/>
                </a:solidFill>
              </a:rPr>
              <a:pPr/>
              <a:t>‹#›</a:t>
            </a:fld>
            <a:endParaRPr sz="1200" dirty="0">
              <a:solidFill>
                <a:srgbClr val="808084"/>
              </a:solidFill>
            </a:endParaRPr>
          </a:p>
        </p:txBody>
      </p:sp>
      <p:pic>
        <p:nvPicPr>
          <p:cNvPr id="50" name="Picture 49"/>
          <p:cNvPicPr>
            <a:picLocks noChangeAspect="1"/>
          </p:cNvPicPr>
          <p:nvPr userDrawn="1"/>
        </p:nvPicPr>
        <p:blipFill>
          <a:blip r:embed="rId16"/>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4088997041"/>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lnSpc>
          <a:spcPct val="90000"/>
        </a:lnSpc>
        <a:spcBef>
          <a:spcPct val="0"/>
        </a:spcBef>
        <a:buNone/>
        <a:defRPr lang="en-US" sz="2800" b="1" kern="1200" dirty="0">
          <a:solidFill>
            <a:schemeClr val="tx2"/>
          </a:solidFill>
          <a:latin typeface="Arial" pitchFamily="34" charset="0"/>
          <a:ea typeface="+mn-ea"/>
          <a:cs typeface="Arial" pitchFamily="34" charset="0"/>
        </a:defRPr>
      </a:lvl1pPr>
    </p:titleStyle>
    <p:bodyStyle>
      <a:lvl1pPr marL="287338" indent="-287338" algn="l" defTabSz="457200" rtl="0" eaLnBrk="1" latinLnBrk="0" hangingPunct="1">
        <a:lnSpc>
          <a:spcPct val="90000"/>
        </a:lnSpc>
        <a:spcBef>
          <a:spcPts val="1200"/>
        </a:spcBef>
        <a:spcAft>
          <a:spcPts val="0"/>
        </a:spcAft>
        <a:buClr>
          <a:schemeClr val="accent3"/>
        </a:buClr>
        <a:buSzPct val="100000"/>
        <a:buFont typeface="Arial" panose="020B0604020202020204" pitchFamily="34" charset="0"/>
        <a:buChar char="•"/>
        <a:defRPr lang="ga-IE" sz="2400" b="0" kern="1200" dirty="0" smtClean="0">
          <a:solidFill>
            <a:schemeClr val="tx2"/>
          </a:solidFill>
          <a:latin typeface="Arial" pitchFamily="34" charset="0"/>
          <a:ea typeface="+mn-ea"/>
          <a:cs typeface="Arial" pitchFamily="34" charset="0"/>
        </a:defRPr>
      </a:lvl1pPr>
      <a:lvl2pPr marL="515938" indent="-228600"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2000" b="0" kern="1200" dirty="0" smtClean="0">
          <a:solidFill>
            <a:schemeClr val="tx2"/>
          </a:solidFill>
          <a:latin typeface="Arial" pitchFamily="34" charset="0"/>
          <a:ea typeface="+mn-ea"/>
          <a:cs typeface="Arial" pitchFamily="34" charset="0"/>
        </a:defRPr>
      </a:lvl2pPr>
      <a:lvl3pPr marL="685800" indent="-169863"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1800" b="0" kern="1200" dirty="0" smtClean="0">
          <a:solidFill>
            <a:schemeClr val="tx2"/>
          </a:solidFill>
          <a:latin typeface="Arial" pitchFamily="34" charset="0"/>
          <a:ea typeface="+mn-ea"/>
          <a:cs typeface="Arial" pitchFamily="34" charset="0"/>
        </a:defRPr>
      </a:lvl3pPr>
      <a:lvl4pPr marL="915988" indent="-231775" algn="l" defTabSz="457200" rtl="0" eaLnBrk="1" latinLnBrk="0" hangingPunct="1">
        <a:spcBef>
          <a:spcPct val="20000"/>
        </a:spcBef>
        <a:buClr>
          <a:schemeClr val="accent2"/>
        </a:buClr>
        <a:buSzPct val="85000"/>
        <a:buFont typeface="Arial" pitchFamily="34" charset="0"/>
        <a:buChar char="●"/>
        <a:defRPr lang="ga-IE" sz="1600" b="0" kern="1200" dirty="0" smtClean="0">
          <a:solidFill>
            <a:schemeClr val="tx2"/>
          </a:solidFill>
          <a:latin typeface="Arial" pitchFamily="34" charset="0"/>
          <a:ea typeface="+mn-ea"/>
          <a:cs typeface="Arial" pitchFamily="34" charset="0"/>
        </a:defRPr>
      </a:lvl4pPr>
      <a:lvl5pPr marL="1144588" indent="-230188" algn="l" defTabSz="457200" rtl="0" eaLnBrk="1" latinLnBrk="0" hangingPunct="1">
        <a:spcBef>
          <a:spcPct val="20000"/>
        </a:spcBef>
        <a:buClr>
          <a:schemeClr val="accent2"/>
        </a:buClr>
        <a:buSzPct val="85000"/>
        <a:buFont typeface="Arial" pitchFamily="34" charset="0"/>
        <a:buChar char="●"/>
        <a:defRPr lang="en-US" sz="1400" b="0" kern="1200" dirty="0">
          <a:solidFill>
            <a:schemeClr val="tx2"/>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160">
          <p15:clr>
            <a:srgbClr val="F26B43"/>
          </p15:clr>
        </p15:guide>
        <p15:guide id="3" orient="horz" pos="192">
          <p15:clr>
            <a:srgbClr val="F26B43"/>
          </p15:clr>
        </p15:guide>
        <p15:guide id="4" orient="horz" pos="799">
          <p15:clr>
            <a:srgbClr val="F26B43"/>
          </p15:clr>
        </p15:guide>
        <p15:guide id="5" pos="5472">
          <p15:clr>
            <a:srgbClr val="F26B43"/>
          </p15:clr>
        </p15:guide>
        <p15:guide id="6" orient="horz" pos="376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0"/>
            <a:ext cx="10515600" cy="5492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 y="641461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000000">
                  <a:tint val="75000"/>
                </a:srgbClr>
              </a:solidFill>
            </a:endParaRPr>
          </a:p>
        </p:txBody>
      </p:sp>
      <p:sp>
        <p:nvSpPr>
          <p:cNvPr id="5" name="Footer Placeholder 4"/>
          <p:cNvSpPr>
            <a:spLocks noGrp="1"/>
          </p:cNvSpPr>
          <p:nvPr>
            <p:ph type="ftr" sz="quarter" idx="3"/>
          </p:nvPr>
        </p:nvSpPr>
        <p:spPr>
          <a:xfrm>
            <a:off x="4267200" y="641667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000000">
                  <a:tint val="75000"/>
                </a:srgbClr>
              </a:solidFill>
            </a:endParaRPr>
          </a:p>
        </p:txBody>
      </p:sp>
      <p:sp>
        <p:nvSpPr>
          <p:cNvPr id="6" name="Slide Number Placeholder 5"/>
          <p:cNvSpPr>
            <a:spLocks noGrp="1"/>
          </p:cNvSpPr>
          <p:nvPr>
            <p:ph type="sldNum" sz="quarter" idx="4"/>
          </p:nvPr>
        </p:nvSpPr>
        <p:spPr>
          <a:xfrm>
            <a:off x="9372600" y="6416675"/>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B4F7E051-7421-A746-AE79-BACEAE346C44}"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93421587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80" r:id="rId3"/>
  </p:sldLayoutIdLst>
  <p:hf hdr="0" ftr="0" dt="0"/>
  <p:txStyles>
    <p:titleStyle>
      <a:lvl1pPr algn="l" defTabSz="914400" rtl="0" eaLnBrk="1" latinLnBrk="0" hangingPunct="1">
        <a:lnSpc>
          <a:spcPct val="90000"/>
        </a:lnSpc>
        <a:spcBef>
          <a:spcPct val="0"/>
        </a:spcBef>
        <a:buNone/>
        <a:defRPr sz="3200" kern="1200">
          <a:solidFill>
            <a:srgbClr val="3F51B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0"/>
            <a:ext cx="10515600" cy="5492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 y="641461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000000">
                  <a:tint val="75000"/>
                </a:srgbClr>
              </a:solidFill>
            </a:endParaRPr>
          </a:p>
        </p:txBody>
      </p:sp>
      <p:sp>
        <p:nvSpPr>
          <p:cNvPr id="5" name="Footer Placeholder 4"/>
          <p:cNvSpPr>
            <a:spLocks noGrp="1"/>
          </p:cNvSpPr>
          <p:nvPr>
            <p:ph type="ftr" sz="quarter" idx="3"/>
          </p:nvPr>
        </p:nvSpPr>
        <p:spPr>
          <a:xfrm>
            <a:off x="4267200" y="641667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000000">
                  <a:tint val="75000"/>
                </a:srgbClr>
              </a:solidFill>
            </a:endParaRPr>
          </a:p>
        </p:txBody>
      </p:sp>
      <p:sp>
        <p:nvSpPr>
          <p:cNvPr id="6" name="Slide Number Placeholder 5"/>
          <p:cNvSpPr>
            <a:spLocks noGrp="1"/>
          </p:cNvSpPr>
          <p:nvPr>
            <p:ph type="sldNum" sz="quarter" idx="4"/>
          </p:nvPr>
        </p:nvSpPr>
        <p:spPr>
          <a:xfrm>
            <a:off x="9372600" y="6416675"/>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B4F7E051-7421-A746-AE79-BACEAE346C44}"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291422475"/>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ftr="0" dt="0"/>
  <p:txStyles>
    <p:titleStyle>
      <a:lvl1pPr algn="l" defTabSz="914400" rtl="0" eaLnBrk="1" latinLnBrk="0" hangingPunct="1">
        <a:lnSpc>
          <a:spcPct val="90000"/>
        </a:lnSpc>
        <a:spcBef>
          <a:spcPct val="0"/>
        </a:spcBef>
        <a:buNone/>
        <a:defRPr sz="3200" kern="1200">
          <a:solidFill>
            <a:srgbClr val="3F51B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54.xml"/><Relationship Id="rId4" Type="http://schemas.openxmlformats.org/officeDocument/2006/relationships/image" Target="../media/image64.jpeg"/></Relationships>
</file>

<file path=ppt/slides/_rels/slide1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51.xml"/></Relationships>
</file>

<file path=ppt/slides/_rels/slide1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51.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51.xml"/><Relationship Id="rId4" Type="http://schemas.openxmlformats.org/officeDocument/2006/relationships/image" Target="../media/image64.jpeg"/></Relationships>
</file>

<file path=ppt/slides/_rels/slide14.xml.rels><?xml version="1.0" encoding="UTF-8" standalone="yes"?>
<Relationships xmlns="http://schemas.openxmlformats.org/package/2006/relationships"><Relationship Id="rId3" Type="http://schemas.openxmlformats.org/officeDocument/2006/relationships/hyperlink" Target="#TYPE_TOSCA_VERSION"/><Relationship Id="rId7" Type="http://schemas.openxmlformats.org/officeDocument/2006/relationships/image" Target="../media/image64.jpeg"/><Relationship Id="rId2" Type="http://schemas.openxmlformats.org/officeDocument/2006/relationships/hyperlink" Target="#TYPE_YAML_STRING"/><Relationship Id="rId1" Type="http://schemas.openxmlformats.org/officeDocument/2006/relationships/slideLayout" Target="../slideLayouts/slideLayout151.xml"/><Relationship Id="rId6" Type="http://schemas.openxmlformats.org/officeDocument/2006/relationships/hyperlink" Target="#DEFN_ELEMENT_ATTRIBUTE_DEFN"/><Relationship Id="rId5" Type="http://schemas.openxmlformats.org/officeDocument/2006/relationships/hyperlink" Target="#DEFN_ELEMENT_PROPERTY_DEFN"/><Relationship Id="rId4" Type="http://schemas.openxmlformats.org/officeDocument/2006/relationships/hyperlink" Target="#DEFN_ELEMENT_DESCRIPTION"/></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51.xml"/><Relationship Id="rId4" Type="http://schemas.openxmlformats.org/officeDocument/2006/relationships/image" Target="../media/image64.jpe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51.xml"/><Relationship Id="rId4" Type="http://schemas.openxmlformats.org/officeDocument/2006/relationships/image" Target="../media/image64.jpeg"/></Relationships>
</file>

<file path=ppt/slides/_rels/slide1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7.xml"/><Relationship Id="rId1" Type="http://schemas.openxmlformats.org/officeDocument/2006/relationships/slideLayout" Target="../slideLayouts/slideLayout151.xml"/></Relationships>
</file>

<file path=ppt/slides/_rels/slide1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51.xml"/></Relationships>
</file>

<file path=ppt/slides/_rels/slide1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51.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3.xml"/><Relationship Id="rId5" Type="http://schemas.openxmlformats.org/officeDocument/2006/relationships/image" Target="../media/image57.png"/><Relationship Id="rId4" Type="http://schemas.openxmlformats.org/officeDocument/2006/relationships/image" Target="../media/image56.png"/></Relationships>
</file>

<file path=ppt/slides/_rels/slide2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xml"/><Relationship Id="rId1" Type="http://schemas.openxmlformats.org/officeDocument/2006/relationships/slideLayout" Target="../slideLayouts/slideLayout151.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jpeg"/><Relationship Id="rId1" Type="http://schemas.openxmlformats.org/officeDocument/2006/relationships/slideLayout" Target="../slideLayouts/slideLayout15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60.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8" Type="http://schemas.openxmlformats.org/officeDocument/2006/relationships/hyperlink" Target="http://www.etsi.org/deliver/etsi_gs/NFV-IFA/001_099/011/02.03.01_60/gs_nfv-ifa011v020301p.pdf" TargetMode="External"/><Relationship Id="rId3" Type="http://schemas.openxmlformats.org/officeDocument/2006/relationships/hyperlink" Target="http://docs.oasis-open.org/tosca/tosca-nfv/v1.0/csd04/tosca-nfv-v1.0-csd04.html" TargetMode="External"/><Relationship Id="rId7" Type="http://schemas.openxmlformats.org/officeDocument/2006/relationships/image" Target="../media/image57.png"/><Relationship Id="rId2" Type="http://schemas.openxmlformats.org/officeDocument/2006/relationships/hyperlink" Target="http://docs.oasis-open.org/tosca/TOSCA-Simple-Profile-YAML/v1.1/cs01/TOSCA-Simple-Profile-YAML-v1.1-cs01.html" TargetMode="External"/><Relationship Id="rId1" Type="http://schemas.openxmlformats.org/officeDocument/2006/relationships/slideLayout" Target="../slideLayouts/slideLayout2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51.xml"/></Relationships>
</file>

<file path=ppt/slides/_rels/slide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xml"/><Relationship Id="rId1" Type="http://schemas.openxmlformats.org/officeDocument/2006/relationships/slideLayout" Target="../slideLayouts/slideLayout151.xml"/></Relationships>
</file>

<file path=ppt/slides/_rels/slide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xml"/><Relationship Id="rId1" Type="http://schemas.openxmlformats.org/officeDocument/2006/relationships/slideLayout" Target="../slideLayouts/slideLayout151.xml"/></Relationships>
</file>

<file path=ppt/slides/_rels/slide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906" y="2251045"/>
            <a:ext cx="7869649" cy="535531"/>
          </a:xfrm>
        </p:spPr>
        <p:txBody>
          <a:bodyPr/>
          <a:lstStyle/>
          <a:p>
            <a:r>
              <a:rPr lang="en-US" dirty="0"/>
              <a:t>TOSCA Modeling for NFV - Introduction</a:t>
            </a:r>
          </a:p>
        </p:txBody>
      </p:sp>
      <p:sp>
        <p:nvSpPr>
          <p:cNvPr id="3" name="TextBox 2"/>
          <p:cNvSpPr txBox="1"/>
          <p:nvPr/>
        </p:nvSpPr>
        <p:spPr>
          <a:xfrm>
            <a:off x="1733720" y="5396507"/>
            <a:ext cx="1223412" cy="369332"/>
          </a:xfrm>
          <a:prstGeom prst="rect">
            <a:avLst/>
          </a:prstGeom>
          <a:noFill/>
        </p:spPr>
        <p:txBody>
          <a:bodyPr wrap="none" rtlCol="0">
            <a:spAutoFit/>
          </a:bodyPr>
          <a:lstStyle/>
          <a:p>
            <a:r>
              <a:rPr lang="en-US" dirty="0">
                <a:solidFill>
                  <a:schemeClr val="tx2"/>
                </a:solidFill>
              </a:rPr>
              <a:t>April 2018</a:t>
            </a:r>
          </a:p>
        </p:txBody>
      </p:sp>
      <p:sp>
        <p:nvSpPr>
          <p:cNvPr id="5" name="TextBox 4"/>
          <p:cNvSpPr txBox="1"/>
          <p:nvPr/>
        </p:nvSpPr>
        <p:spPr>
          <a:xfrm>
            <a:off x="614861" y="4388968"/>
            <a:ext cx="5491760" cy="461665"/>
          </a:xfrm>
          <a:prstGeom prst="rect">
            <a:avLst/>
          </a:prstGeom>
          <a:noFill/>
        </p:spPr>
        <p:txBody>
          <a:bodyPr wrap="none" rtlCol="0">
            <a:spAutoFit/>
          </a:bodyPr>
          <a:lstStyle/>
          <a:p>
            <a:r>
              <a:rPr lang="en-US" sz="2400" dirty="0">
                <a:solidFill>
                  <a:schemeClr val="tx2"/>
                </a:solidFill>
              </a:rPr>
              <a:t>Technology Strategy &amp; Standardization</a:t>
            </a:r>
          </a:p>
        </p:txBody>
      </p:sp>
      <p:sp>
        <p:nvSpPr>
          <p:cNvPr id="6" name="TextBox 5"/>
          <p:cNvSpPr txBox="1"/>
          <p:nvPr/>
        </p:nvSpPr>
        <p:spPr>
          <a:xfrm>
            <a:off x="1190847" y="3842989"/>
            <a:ext cx="3175485" cy="461665"/>
          </a:xfrm>
          <a:prstGeom prst="rect">
            <a:avLst/>
          </a:prstGeom>
          <a:noFill/>
        </p:spPr>
        <p:txBody>
          <a:bodyPr wrap="none" rtlCol="0">
            <a:spAutoFit/>
          </a:bodyPr>
          <a:lstStyle/>
          <a:p>
            <a:r>
              <a:rPr lang="en-US" sz="2400" dirty="0">
                <a:solidFill>
                  <a:schemeClr val="accent4">
                    <a:lumMod val="75000"/>
                  </a:schemeClr>
                </a:solidFill>
              </a:rPr>
              <a:t>Andrei Kojukhov, PhD</a:t>
            </a:r>
          </a:p>
        </p:txBody>
      </p:sp>
    </p:spTree>
    <p:extLst>
      <p:ext uri="{BB962C8B-B14F-4D97-AF65-F5344CB8AC3E}">
        <p14:creationId xmlns:p14="http://schemas.microsoft.com/office/powerpoint/2010/main" val="140598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79" name="Shape 748"/>
          <p:cNvSpPr>
            <a:spLocks noChangeArrowheads="1"/>
          </p:cNvSpPr>
          <p:nvPr/>
        </p:nvSpPr>
        <p:spPr bwMode="auto">
          <a:xfrm>
            <a:off x="639835" y="1329627"/>
            <a:ext cx="2777750" cy="339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00" tIns="60933" rIns="121900" bIns="60933"/>
          <a:lstStyle/>
          <a:p>
            <a:pPr>
              <a:buClr>
                <a:srgbClr val="5D2D7B"/>
              </a:buClr>
              <a:buSzPct val="25000"/>
              <a:buFont typeface="Calibri" charset="0"/>
              <a:buNone/>
            </a:pPr>
            <a:r>
              <a:rPr lang="en-US" altLang="zh-CN" sz="2200" b="1" dirty="0">
                <a:solidFill>
                  <a:srgbClr val="000000">
                    <a:lumMod val="95000"/>
                    <a:lumOff val="5000"/>
                  </a:srgbClr>
                </a:solidFill>
                <a:cs typeface="Calibri" charset="0"/>
                <a:sym typeface="Calibri" charset="0"/>
              </a:rPr>
              <a:t>TOSCA Service Template</a:t>
            </a:r>
          </a:p>
        </p:txBody>
      </p:sp>
      <p:grpSp>
        <p:nvGrpSpPr>
          <p:cNvPr id="25" name="Group 24"/>
          <p:cNvGrpSpPr/>
          <p:nvPr/>
        </p:nvGrpSpPr>
        <p:grpSpPr>
          <a:xfrm>
            <a:off x="1092525" y="1928228"/>
            <a:ext cx="2147640" cy="1643570"/>
            <a:chOff x="1142996" y="2148454"/>
            <a:chExt cx="2147640" cy="1643570"/>
          </a:xfrm>
        </p:grpSpPr>
        <p:sp>
          <p:nvSpPr>
            <p:cNvPr id="25678" name="Shape 747"/>
            <p:cNvSpPr>
              <a:spLocks noChangeArrowheads="1"/>
            </p:cNvSpPr>
            <p:nvPr/>
          </p:nvSpPr>
          <p:spPr bwMode="auto">
            <a:xfrm>
              <a:off x="1142996" y="2148454"/>
              <a:ext cx="2147640" cy="1643570"/>
            </a:xfrm>
            <a:prstGeom prst="roundRect">
              <a:avLst>
                <a:gd name="adj" fmla="val 7856"/>
              </a:avLst>
            </a:prstGeom>
            <a:solidFill>
              <a:srgbClr val="FFFFFF"/>
            </a:solidFill>
            <a:ln w="15875">
              <a:solidFill>
                <a:srgbClr val="000000"/>
              </a:solidFill>
              <a:prstDash val="dash"/>
              <a:round/>
              <a:headEnd/>
              <a:tailEnd/>
            </a:ln>
          </p:spPr>
          <p:txBody>
            <a:bodyPr wrap="none" lIns="0" tIns="0" rIns="0" bIns="0" anchor="ctr"/>
            <a:lstStyle/>
            <a:p>
              <a:pPr algn="ctr">
                <a:lnSpc>
                  <a:spcPct val="90000"/>
                </a:lnSpc>
                <a:buClr>
                  <a:srgbClr val="444445"/>
                </a:buClr>
                <a:buFont typeface="Arial" charset="0"/>
                <a:buNone/>
              </a:pPr>
              <a:endParaRPr lang="en-US" altLang="zh-CN" sz="1200" dirty="0">
                <a:solidFill>
                  <a:srgbClr val="000000"/>
                </a:solidFill>
                <a:cs typeface="Calibri" charset="0"/>
                <a:sym typeface="Calibri" charset="0"/>
              </a:endParaRPr>
            </a:p>
          </p:txBody>
        </p:sp>
        <p:grpSp>
          <p:nvGrpSpPr>
            <p:cNvPr id="25680" name="Shape 749"/>
            <p:cNvGrpSpPr>
              <a:grpSpLocks/>
            </p:cNvGrpSpPr>
            <p:nvPr/>
          </p:nvGrpSpPr>
          <p:grpSpPr bwMode="auto">
            <a:xfrm>
              <a:off x="1300773" y="2357032"/>
              <a:ext cx="1912484" cy="1347452"/>
              <a:chOff x="4513976" y="1530970"/>
              <a:chExt cx="2067614" cy="1321965"/>
            </a:xfrm>
          </p:grpSpPr>
          <p:cxnSp>
            <p:nvCxnSpPr>
              <p:cNvPr id="25681" name="Shape 750"/>
              <p:cNvCxnSpPr>
                <a:cxnSpLocks noChangeShapeType="1"/>
                <a:stCxn id="25684" idx="2"/>
                <a:endCxn id="25692" idx="0"/>
              </p:cNvCxnSpPr>
              <p:nvPr/>
            </p:nvCxnSpPr>
            <p:spPr bwMode="auto">
              <a:xfrm>
                <a:off x="4893292" y="2200663"/>
                <a:ext cx="0" cy="170400"/>
              </a:xfrm>
              <a:prstGeom prst="straightConnector1">
                <a:avLst/>
              </a:prstGeom>
              <a:noFill/>
              <a:ln w="9525">
                <a:solidFill>
                  <a:srgbClr val="000000"/>
                </a:solidFill>
                <a:round/>
                <a:headEnd/>
                <a:tailEnd type="triangle" w="lg" len="lg"/>
              </a:ln>
              <a:extLst>
                <a:ext uri="{909E8E84-426E-40dd-AFC4-6F175D3DCCD1}">
                  <a14:hiddenFill xmlns:a14="http://schemas.microsoft.com/office/drawing/2010/main" xmlns="">
                    <a:noFill/>
                  </a14:hiddenFill>
                </a:ext>
              </a:extLst>
            </p:spPr>
          </p:cxnSp>
          <p:sp>
            <p:nvSpPr>
              <p:cNvPr id="25682" name="Shape 753"/>
              <p:cNvSpPr>
                <a:spLocks noChangeArrowheads="1"/>
              </p:cNvSpPr>
              <p:nvPr/>
            </p:nvSpPr>
            <p:spPr bwMode="auto">
              <a:xfrm>
                <a:off x="5872535" y="2371098"/>
                <a:ext cx="503052" cy="237223"/>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Storage</a:t>
                </a:r>
              </a:p>
            </p:txBody>
          </p:sp>
          <p:cxnSp>
            <p:nvCxnSpPr>
              <p:cNvPr id="25683" name="Shape 754"/>
              <p:cNvCxnSpPr>
                <a:cxnSpLocks noChangeShapeType="1"/>
                <a:stCxn id="25687" idx="3"/>
                <a:endCxn id="25682" idx="0"/>
              </p:cNvCxnSpPr>
              <p:nvPr/>
            </p:nvCxnSpPr>
            <p:spPr bwMode="auto">
              <a:xfrm>
                <a:off x="6054326" y="2094945"/>
                <a:ext cx="69600" cy="276300"/>
              </a:xfrm>
              <a:prstGeom prst="bentConnector2">
                <a:avLst/>
              </a:prstGeom>
              <a:noFill/>
              <a:ln w="9525">
                <a:solidFill>
                  <a:srgbClr val="000000"/>
                </a:solidFill>
                <a:round/>
                <a:headEnd/>
                <a:tailEnd type="triangle" w="lg" len="lg"/>
              </a:ln>
              <a:extLst>
                <a:ext uri="{909E8E84-426E-40dd-AFC4-6F175D3DCCD1}">
                  <a14:hiddenFill xmlns:a14="http://schemas.microsoft.com/office/drawing/2010/main" xmlns="">
                    <a:noFill/>
                  </a14:hiddenFill>
                </a:ext>
              </a:extLst>
            </p:spPr>
          </p:cxnSp>
          <p:sp>
            <p:nvSpPr>
              <p:cNvPr id="25684" name="Shape 751"/>
              <p:cNvSpPr>
                <a:spLocks noChangeArrowheads="1"/>
              </p:cNvSpPr>
              <p:nvPr/>
            </p:nvSpPr>
            <p:spPr bwMode="auto">
              <a:xfrm>
                <a:off x="4513976" y="1990141"/>
                <a:ext cx="758632" cy="210522"/>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Compute1</a:t>
                </a:r>
              </a:p>
            </p:txBody>
          </p:sp>
          <p:sp>
            <p:nvSpPr>
              <p:cNvPr id="25685" name="Shape 756"/>
              <p:cNvSpPr>
                <a:spLocks noChangeArrowheads="1"/>
              </p:cNvSpPr>
              <p:nvPr/>
            </p:nvSpPr>
            <p:spPr bwMode="auto">
              <a:xfrm>
                <a:off x="5466282" y="1530970"/>
                <a:ext cx="461808" cy="207444"/>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DB</a:t>
                </a:r>
              </a:p>
            </p:txBody>
          </p:sp>
          <p:cxnSp>
            <p:nvCxnSpPr>
              <p:cNvPr id="25686" name="Shape 757"/>
              <p:cNvCxnSpPr>
                <a:cxnSpLocks noChangeShapeType="1"/>
                <a:stCxn id="25691" idx="3"/>
                <a:endCxn id="25685" idx="1"/>
              </p:cNvCxnSpPr>
              <p:nvPr/>
            </p:nvCxnSpPr>
            <p:spPr bwMode="auto">
              <a:xfrm rot="10800000" flipH="1">
                <a:off x="5100071" y="1634731"/>
                <a:ext cx="366300" cy="1500"/>
              </a:xfrm>
              <a:prstGeom prst="straightConnector1">
                <a:avLst/>
              </a:prstGeom>
              <a:noFill/>
              <a:ln w="9525">
                <a:solidFill>
                  <a:srgbClr val="000000"/>
                </a:solidFill>
                <a:round/>
                <a:headEnd/>
                <a:tailEnd type="triangle" w="lg" len="lg"/>
              </a:ln>
              <a:extLst>
                <a:ext uri="{909E8E84-426E-40dd-AFC4-6F175D3DCCD1}">
                  <a14:hiddenFill xmlns:a14="http://schemas.microsoft.com/office/drawing/2010/main" xmlns="">
                    <a:noFill/>
                  </a14:hiddenFill>
                </a:ext>
              </a:extLst>
            </p:spPr>
          </p:cxnSp>
          <p:sp>
            <p:nvSpPr>
              <p:cNvPr id="25687" name="Shape 755"/>
              <p:cNvSpPr>
                <a:spLocks noChangeArrowheads="1"/>
              </p:cNvSpPr>
              <p:nvPr/>
            </p:nvSpPr>
            <p:spPr bwMode="auto">
              <a:xfrm>
                <a:off x="5340044" y="1990361"/>
                <a:ext cx="714282" cy="209168"/>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Compute2</a:t>
                </a:r>
              </a:p>
            </p:txBody>
          </p:sp>
          <p:cxnSp>
            <p:nvCxnSpPr>
              <p:cNvPr id="25688" name="Shape 759"/>
              <p:cNvCxnSpPr>
                <a:cxnSpLocks noChangeShapeType="1"/>
                <a:stCxn id="25685" idx="2"/>
                <a:endCxn id="25687" idx="0"/>
              </p:cNvCxnSpPr>
              <p:nvPr/>
            </p:nvCxnSpPr>
            <p:spPr bwMode="auto">
              <a:xfrm>
                <a:off x="5697186" y="1738415"/>
                <a:ext cx="0" cy="252000"/>
              </a:xfrm>
              <a:prstGeom prst="straightConnector1">
                <a:avLst/>
              </a:prstGeom>
              <a:noFill/>
              <a:ln w="9525">
                <a:solidFill>
                  <a:srgbClr val="000000"/>
                </a:solidFill>
                <a:round/>
                <a:headEnd/>
                <a:tailEnd type="triangle" w="lg" len="lg"/>
              </a:ln>
              <a:extLst>
                <a:ext uri="{909E8E84-426E-40dd-AFC4-6F175D3DCCD1}">
                  <a14:hiddenFill xmlns:a14="http://schemas.microsoft.com/office/drawing/2010/main" xmlns="">
                    <a:noFill/>
                  </a14:hiddenFill>
                </a:ext>
              </a:extLst>
            </p:spPr>
          </p:cxnSp>
          <p:cxnSp>
            <p:nvCxnSpPr>
              <p:cNvPr id="25689" name="Shape 760"/>
              <p:cNvCxnSpPr>
                <a:cxnSpLocks noChangeShapeType="1"/>
                <a:stCxn id="25687" idx="2"/>
                <a:endCxn id="25692" idx="3"/>
              </p:cNvCxnSpPr>
              <p:nvPr/>
            </p:nvCxnSpPr>
            <p:spPr bwMode="auto">
              <a:xfrm rot="5400000">
                <a:off x="5264135" y="2052679"/>
                <a:ext cx="286200" cy="579900"/>
              </a:xfrm>
              <a:prstGeom prst="bentConnector2">
                <a:avLst/>
              </a:prstGeom>
              <a:noFill/>
              <a:ln w="9525">
                <a:solidFill>
                  <a:srgbClr val="000000"/>
                </a:solidFill>
                <a:round/>
                <a:headEnd/>
                <a:tailEnd type="triangle" w="lg" len="lg"/>
              </a:ln>
              <a:extLst>
                <a:ext uri="{909E8E84-426E-40dd-AFC4-6F175D3DCCD1}">
                  <a14:hiddenFill xmlns:a14="http://schemas.microsoft.com/office/drawing/2010/main" xmlns="">
                    <a:noFill/>
                  </a14:hiddenFill>
                </a:ext>
              </a:extLst>
            </p:spPr>
          </p:cxnSp>
          <p:cxnSp>
            <p:nvCxnSpPr>
              <p:cNvPr id="25690" name="Shape 761"/>
              <p:cNvCxnSpPr>
                <a:cxnSpLocks noChangeShapeType="1"/>
                <a:stCxn id="25691" idx="2"/>
                <a:endCxn id="25684" idx="0"/>
              </p:cNvCxnSpPr>
              <p:nvPr/>
            </p:nvCxnSpPr>
            <p:spPr bwMode="auto">
              <a:xfrm>
                <a:off x="4893292" y="1741492"/>
                <a:ext cx="0" cy="248700"/>
              </a:xfrm>
              <a:prstGeom prst="straightConnector1">
                <a:avLst/>
              </a:prstGeom>
              <a:noFill/>
              <a:ln w="9525">
                <a:solidFill>
                  <a:srgbClr val="000000"/>
                </a:solidFill>
                <a:round/>
                <a:headEnd/>
                <a:tailEnd type="triangle" w="lg" len="lg"/>
              </a:ln>
              <a:extLst>
                <a:ext uri="{909E8E84-426E-40dd-AFC4-6F175D3DCCD1}">
                  <a14:hiddenFill xmlns:a14="http://schemas.microsoft.com/office/drawing/2010/main" xmlns="">
                    <a:noFill/>
                  </a14:hiddenFill>
                </a:ext>
              </a:extLst>
            </p:spPr>
          </p:cxnSp>
          <p:sp>
            <p:nvSpPr>
              <p:cNvPr id="25691" name="Shape 758"/>
              <p:cNvSpPr>
                <a:spLocks noChangeArrowheads="1"/>
              </p:cNvSpPr>
              <p:nvPr/>
            </p:nvSpPr>
            <p:spPr bwMode="auto">
              <a:xfrm>
                <a:off x="4686512" y="1530970"/>
                <a:ext cx="413558" cy="210522"/>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App</a:t>
                </a:r>
              </a:p>
            </p:txBody>
          </p:sp>
          <p:sp>
            <p:nvSpPr>
              <p:cNvPr id="25692" name="Shape 752"/>
              <p:cNvSpPr>
                <a:spLocks noChangeArrowheads="1"/>
              </p:cNvSpPr>
              <p:nvPr/>
            </p:nvSpPr>
            <p:spPr bwMode="auto">
              <a:xfrm>
                <a:off x="4669185" y="2371098"/>
                <a:ext cx="448213" cy="229087"/>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Network</a:t>
                </a:r>
              </a:p>
            </p:txBody>
          </p:sp>
          <p:sp>
            <p:nvSpPr>
              <p:cNvPr id="25693" name="Shape 762"/>
              <p:cNvSpPr>
                <a:spLocks noChangeArrowheads="1"/>
              </p:cNvSpPr>
              <p:nvPr/>
            </p:nvSpPr>
            <p:spPr bwMode="auto">
              <a:xfrm rot="5400000">
                <a:off x="4877242" y="2601584"/>
                <a:ext cx="125113" cy="89555"/>
              </a:xfrm>
              <a:prstGeom prst="homePlate">
                <a:avLst>
                  <a:gd name="adj" fmla="val 49996"/>
                </a:avLst>
              </a:prstGeom>
              <a:solidFill>
                <a:srgbClr val="FFFFFF"/>
              </a:solidFill>
              <a:ln w="9525">
                <a:solidFill>
                  <a:srgbClr val="000000"/>
                </a:solidFill>
                <a:round/>
                <a:headEnd/>
                <a:tailEnd/>
              </a:ln>
            </p:spPr>
            <p:txBody>
              <a:bodyPr lIns="121900" tIns="60933" rIns="121900" bIns="60933"/>
              <a:lstStyle/>
              <a:p>
                <a:pPr algn="ctr">
                  <a:lnSpc>
                    <a:spcPct val="90000"/>
                  </a:lnSpc>
                  <a:buClr>
                    <a:srgbClr val="444445"/>
                  </a:buClr>
                  <a:buFont typeface="Arial" charset="0"/>
                  <a:buNone/>
                </a:pPr>
                <a:endParaRPr lang="en-US" altLang="zh-CN" sz="2667" dirty="0">
                  <a:solidFill>
                    <a:srgbClr val="000000"/>
                  </a:solidFill>
                  <a:cs typeface="Calibri" charset="0"/>
                  <a:sym typeface="Calibri" charset="0"/>
                </a:endParaRPr>
              </a:p>
            </p:txBody>
          </p:sp>
          <p:sp>
            <p:nvSpPr>
              <p:cNvPr id="25694" name="Shape 763"/>
              <p:cNvSpPr>
                <a:spLocks noChangeArrowheads="1"/>
              </p:cNvSpPr>
              <p:nvPr/>
            </p:nvSpPr>
            <p:spPr bwMode="auto">
              <a:xfrm rot="5400000">
                <a:off x="5110813" y="2172886"/>
                <a:ext cx="125113" cy="89555"/>
              </a:xfrm>
              <a:prstGeom prst="homePlate">
                <a:avLst>
                  <a:gd name="adj" fmla="val 49996"/>
                </a:avLst>
              </a:prstGeom>
              <a:solidFill>
                <a:srgbClr val="FFFFFF"/>
              </a:solidFill>
              <a:ln w="9525">
                <a:solidFill>
                  <a:srgbClr val="000000"/>
                </a:solidFill>
                <a:round/>
                <a:headEnd/>
                <a:tailEnd/>
              </a:ln>
            </p:spPr>
            <p:txBody>
              <a:bodyPr lIns="121900" tIns="60933" rIns="121900" bIns="60933"/>
              <a:lstStyle/>
              <a:p>
                <a:pPr algn="ctr">
                  <a:lnSpc>
                    <a:spcPct val="90000"/>
                  </a:lnSpc>
                  <a:buClr>
                    <a:srgbClr val="444445"/>
                  </a:buClr>
                  <a:buFont typeface="Arial" charset="0"/>
                  <a:buNone/>
                </a:pPr>
                <a:endParaRPr lang="en-US" altLang="zh-CN" sz="2667" dirty="0">
                  <a:solidFill>
                    <a:srgbClr val="000000"/>
                  </a:solidFill>
                  <a:cs typeface="Calibri" charset="0"/>
                  <a:sym typeface="Calibri" charset="0"/>
                </a:endParaRPr>
              </a:p>
            </p:txBody>
          </p:sp>
          <p:sp>
            <p:nvSpPr>
              <p:cNvPr id="25695" name="Shape 764"/>
              <p:cNvSpPr>
                <a:spLocks noChangeArrowheads="1"/>
              </p:cNvSpPr>
              <p:nvPr/>
            </p:nvSpPr>
            <p:spPr bwMode="auto">
              <a:xfrm rot="5400000">
                <a:off x="5741338" y="2169538"/>
                <a:ext cx="125113" cy="89555"/>
              </a:xfrm>
              <a:prstGeom prst="homePlate">
                <a:avLst>
                  <a:gd name="adj" fmla="val 49996"/>
                </a:avLst>
              </a:prstGeom>
              <a:solidFill>
                <a:srgbClr val="FFFFFF"/>
              </a:solidFill>
              <a:ln w="9525">
                <a:solidFill>
                  <a:srgbClr val="000000"/>
                </a:solidFill>
                <a:round/>
                <a:headEnd/>
                <a:tailEnd/>
              </a:ln>
            </p:spPr>
            <p:txBody>
              <a:bodyPr lIns="121900" tIns="60933" rIns="121900" bIns="60933"/>
              <a:lstStyle/>
              <a:p>
                <a:pPr algn="ctr">
                  <a:lnSpc>
                    <a:spcPct val="90000"/>
                  </a:lnSpc>
                  <a:buClr>
                    <a:srgbClr val="444445"/>
                  </a:buClr>
                  <a:buFont typeface="Arial" charset="0"/>
                  <a:buNone/>
                </a:pPr>
                <a:endParaRPr lang="en-US" altLang="zh-CN" sz="2667" dirty="0">
                  <a:solidFill>
                    <a:srgbClr val="000000"/>
                  </a:solidFill>
                  <a:cs typeface="Calibri" charset="0"/>
                  <a:sym typeface="Calibri" charset="0"/>
                </a:endParaRPr>
              </a:p>
            </p:txBody>
          </p:sp>
          <p:sp>
            <p:nvSpPr>
              <p:cNvPr id="25696" name="Shape 765"/>
              <p:cNvSpPr>
                <a:spLocks noChangeArrowheads="1"/>
              </p:cNvSpPr>
              <p:nvPr/>
            </p:nvSpPr>
            <p:spPr bwMode="auto">
              <a:xfrm rot="5400000">
                <a:off x="6065235" y="2601584"/>
                <a:ext cx="125113" cy="89555"/>
              </a:xfrm>
              <a:prstGeom prst="homePlate">
                <a:avLst>
                  <a:gd name="adj" fmla="val 49996"/>
                </a:avLst>
              </a:prstGeom>
              <a:solidFill>
                <a:srgbClr val="FFFFFF"/>
              </a:solidFill>
              <a:ln w="9525">
                <a:solidFill>
                  <a:srgbClr val="000000"/>
                </a:solidFill>
                <a:round/>
                <a:headEnd/>
                <a:tailEnd/>
              </a:ln>
            </p:spPr>
            <p:txBody>
              <a:bodyPr lIns="121900" tIns="60933" rIns="121900" bIns="60933"/>
              <a:lstStyle/>
              <a:p>
                <a:pPr algn="ctr">
                  <a:lnSpc>
                    <a:spcPct val="90000"/>
                  </a:lnSpc>
                  <a:buClr>
                    <a:srgbClr val="444445"/>
                  </a:buClr>
                  <a:buFont typeface="Arial" charset="0"/>
                  <a:buNone/>
                </a:pPr>
                <a:endParaRPr lang="en-US" altLang="zh-CN" sz="2667" dirty="0">
                  <a:solidFill>
                    <a:srgbClr val="000000"/>
                  </a:solidFill>
                  <a:cs typeface="Calibri" charset="0"/>
                  <a:sym typeface="Calibri" charset="0"/>
                </a:endParaRPr>
              </a:p>
            </p:txBody>
          </p:sp>
          <p:cxnSp>
            <p:nvCxnSpPr>
              <p:cNvPr id="25697" name="Shape 766"/>
              <p:cNvCxnSpPr>
                <a:cxnSpLocks noChangeShapeType="1"/>
                <a:stCxn id="25693" idx="3"/>
                <a:endCxn id="25701" idx="2"/>
              </p:cNvCxnSpPr>
              <p:nvPr/>
            </p:nvCxnSpPr>
            <p:spPr bwMode="auto">
              <a:xfrm rot="16200000" flipH="1">
                <a:off x="5134949" y="2513769"/>
                <a:ext cx="104700" cy="495000"/>
              </a:xfrm>
              <a:prstGeom prst="bentConnector2">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25698" name="Shape 768"/>
              <p:cNvCxnSpPr>
                <a:cxnSpLocks noChangeShapeType="1"/>
                <a:stCxn id="25694" idx="3"/>
                <a:endCxn id="25701" idx="1"/>
              </p:cNvCxnSpPr>
              <p:nvPr/>
            </p:nvCxnSpPr>
            <p:spPr bwMode="auto">
              <a:xfrm rot="16200000" flipH="1">
                <a:off x="5056820" y="2396771"/>
                <a:ext cx="506100" cy="273000"/>
              </a:xfrm>
              <a:prstGeom prst="bentConnector3">
                <a:avLst>
                  <a:gd name="adj1" fmla="val 50000"/>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25699" name="Shape 769"/>
              <p:cNvCxnSpPr>
                <a:cxnSpLocks noChangeShapeType="1"/>
                <a:stCxn id="25695" idx="3"/>
                <a:endCxn id="25701" idx="7"/>
              </p:cNvCxnSpPr>
              <p:nvPr/>
            </p:nvCxnSpPr>
            <p:spPr bwMode="auto">
              <a:xfrm rot="5400000">
                <a:off x="5398145" y="2380222"/>
                <a:ext cx="509100" cy="302400"/>
              </a:xfrm>
              <a:prstGeom prst="bentConnector3">
                <a:avLst>
                  <a:gd name="adj1" fmla="val 50000"/>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25700" name="Shape 770"/>
              <p:cNvCxnSpPr>
                <a:cxnSpLocks noChangeShapeType="1"/>
                <a:stCxn id="25696" idx="3"/>
                <a:endCxn id="25701" idx="6"/>
              </p:cNvCxnSpPr>
              <p:nvPr/>
            </p:nvCxnSpPr>
            <p:spPr bwMode="auto">
              <a:xfrm rot="5400000">
                <a:off x="5768092" y="2453919"/>
                <a:ext cx="104700" cy="614700"/>
              </a:xfrm>
              <a:prstGeom prst="bentConnector2">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cxnSp>
          <p:sp>
            <p:nvSpPr>
              <p:cNvPr id="25701" name="Shape 767"/>
              <p:cNvSpPr>
                <a:spLocks noChangeArrowheads="1"/>
              </p:cNvSpPr>
              <p:nvPr/>
            </p:nvSpPr>
            <p:spPr bwMode="auto">
              <a:xfrm>
                <a:off x="5434821" y="2774608"/>
                <a:ext cx="78328" cy="78328"/>
              </a:xfrm>
              <a:prstGeom prst="flowChartConnector">
                <a:avLst/>
              </a:prstGeom>
              <a:solidFill>
                <a:srgbClr val="FFFFFF"/>
              </a:solidFill>
              <a:ln w="9525">
                <a:solidFill>
                  <a:srgbClr val="0F243E"/>
                </a:solidFill>
                <a:round/>
                <a:headEnd/>
                <a:tailEnd/>
              </a:ln>
            </p:spPr>
            <p:txBody>
              <a:bodyPr lIns="121900" tIns="121900" rIns="121900" bIns="121900" anchor="ctr"/>
              <a:lstStyle/>
              <a:p>
                <a:endParaRPr lang="en-US" altLang="zh-CN" sz="2400" dirty="0">
                  <a:solidFill>
                    <a:srgbClr val="000000"/>
                  </a:solidFill>
                </a:endParaRPr>
              </a:p>
            </p:txBody>
          </p:sp>
          <p:sp>
            <p:nvSpPr>
              <p:cNvPr id="25702" name="Shape 771"/>
              <p:cNvSpPr txBox="1">
                <a:spLocks noChangeArrowheads="1"/>
              </p:cNvSpPr>
              <p:nvPr/>
            </p:nvSpPr>
            <p:spPr bwMode="auto">
              <a:xfrm rot="-5400000">
                <a:off x="5446270" y="2786070"/>
                <a:ext cx="55386" cy="55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pPr algn="ctr">
                  <a:buClr>
                    <a:srgbClr val="444445"/>
                  </a:buClr>
                  <a:buFont typeface="Arial" charset="0"/>
                  <a:buNone/>
                </a:pPr>
                <a:endParaRPr lang="en-US" altLang="zh-CN" sz="1867" dirty="0">
                  <a:latin typeface="Calibri" charset="0"/>
                  <a:ea typeface="MS PGothic" charset="0"/>
                  <a:cs typeface="MS PGothic" charset="0"/>
                  <a:sym typeface="Calibri" charset="0"/>
                </a:endParaRPr>
              </a:p>
            </p:txBody>
          </p:sp>
          <p:sp>
            <p:nvSpPr>
              <p:cNvPr id="25703" name="Shape 772"/>
              <p:cNvSpPr>
                <a:spLocks noChangeArrowheads="1"/>
              </p:cNvSpPr>
              <p:nvPr/>
            </p:nvSpPr>
            <p:spPr bwMode="auto">
              <a:xfrm>
                <a:off x="6095853" y="1606729"/>
                <a:ext cx="485737" cy="385861"/>
              </a:xfrm>
              <a:prstGeom prst="flowChartDocument">
                <a:avLst/>
              </a:prstGeom>
              <a:solidFill>
                <a:srgbClr val="FFFFFF"/>
              </a:solidFill>
              <a:ln w="9525">
                <a:solidFill>
                  <a:srgbClr val="0F243E"/>
                </a:solidFill>
                <a:round/>
                <a:headEnd/>
                <a:tailEnd/>
              </a:ln>
            </p:spPr>
            <p:txBody>
              <a:bodyPr wrap="none" lIns="0" tIns="0" rIns="0" bIns="0" anchor="ctr"/>
              <a:lstStyle/>
              <a:p>
                <a:pPr algn="ctr">
                  <a:buClr>
                    <a:srgbClr val="000000"/>
                  </a:buClr>
                  <a:buSzPct val="25000"/>
                  <a:buFont typeface="Calibri" charset="0"/>
                  <a:buNone/>
                </a:pPr>
                <a:r>
                  <a:rPr lang="en-US" altLang="zh-CN" sz="1067" dirty="0">
                    <a:solidFill>
                      <a:srgbClr val="000000"/>
                    </a:solidFill>
                    <a:cs typeface="Calibri" charset="0"/>
                    <a:sym typeface="Calibri" charset="0"/>
                  </a:rPr>
                  <a:t>Scaling</a:t>
                </a:r>
              </a:p>
              <a:p>
                <a:pPr algn="ctr">
                  <a:buClr>
                    <a:srgbClr val="000000"/>
                  </a:buClr>
                  <a:buSzPct val="25000"/>
                  <a:buFont typeface="Calibri" charset="0"/>
                  <a:buNone/>
                </a:pPr>
                <a:r>
                  <a:rPr lang="en-US" altLang="zh-CN" sz="1067" dirty="0">
                    <a:solidFill>
                      <a:srgbClr val="000000"/>
                    </a:solidFill>
                    <a:cs typeface="Calibri" charset="0"/>
                    <a:sym typeface="Calibri" charset="0"/>
                  </a:rPr>
                  <a:t>Policy</a:t>
                </a:r>
              </a:p>
            </p:txBody>
          </p:sp>
        </p:grpSp>
      </p:grpSp>
      <p:pic>
        <p:nvPicPr>
          <p:cNvPr id="25604" name="Shape 86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72" y="1928228"/>
            <a:ext cx="676410" cy="770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6817266" y="1786980"/>
            <a:ext cx="5183901" cy="4616648"/>
          </a:xfrm>
          <a:prstGeom prst="rect">
            <a:avLst/>
          </a:prstGeom>
          <a:noFill/>
        </p:spPr>
        <p:txBody>
          <a:bodyPr wrap="square">
            <a:spAutoFit/>
          </a:bodyPr>
          <a:lstStyle/>
          <a:p>
            <a:pPr marL="233363" indent="-233363">
              <a:buFont typeface="Wingdings" charset="2"/>
              <a:buChar char="§"/>
              <a:defRPr/>
            </a:pPr>
            <a:r>
              <a:rPr lang="en-US" sz="2200" dirty="0">
                <a:solidFill>
                  <a:srgbClr val="000000"/>
                </a:solidFill>
              </a:rPr>
              <a:t>TOSCA’s defines </a:t>
            </a:r>
            <a:r>
              <a:rPr lang="en-US" sz="2200" b="1" u="sng" dirty="0">
                <a:solidFill>
                  <a:srgbClr val="000000"/>
                </a:solidFill>
              </a:rPr>
              <a:t>Normative Types</a:t>
            </a:r>
            <a:r>
              <a:rPr lang="en-US" sz="2200" b="1" dirty="0">
                <a:solidFill>
                  <a:srgbClr val="000000"/>
                </a:solidFill>
              </a:rPr>
              <a:t> </a:t>
            </a:r>
            <a:r>
              <a:rPr lang="en-US" sz="2200" dirty="0">
                <a:solidFill>
                  <a:srgbClr val="000000"/>
                </a:solidFill>
              </a:rPr>
              <a:t>for different domains, for example: </a:t>
            </a:r>
          </a:p>
          <a:p>
            <a:pPr marL="838190" lvl="1" indent="-380990">
              <a:buFont typeface="Wingdings" charset="2"/>
              <a:buChar char="ü"/>
              <a:defRPr/>
            </a:pPr>
            <a:endParaRPr lang="en-US" sz="800" i="1" dirty="0">
              <a:solidFill>
                <a:srgbClr val="F79646">
                  <a:lumMod val="50000"/>
                </a:srgbClr>
              </a:solidFill>
            </a:endParaRPr>
          </a:p>
          <a:p>
            <a:pPr marL="838190" lvl="1" indent="-380990">
              <a:buFont typeface="Wingdings" charset="2"/>
              <a:buChar char="ü"/>
              <a:defRPr/>
            </a:pPr>
            <a:r>
              <a:rPr lang="en-US" sz="2000" i="1" dirty="0">
                <a:solidFill>
                  <a:srgbClr val="F79646">
                    <a:lumMod val="50000"/>
                  </a:srgbClr>
                </a:solidFill>
              </a:rPr>
              <a:t>For portability, Traditional IaaS, Application Types were defined</a:t>
            </a:r>
          </a:p>
          <a:p>
            <a:pPr marL="1295390" lvl="2" indent="-380990">
              <a:buFont typeface="Wingdings" charset="2"/>
              <a:buChar char="ü"/>
              <a:defRPr/>
            </a:pPr>
            <a:r>
              <a:rPr lang="en-US" sz="1400" i="1" dirty="0">
                <a:solidFill>
                  <a:srgbClr val="F79646">
                    <a:lumMod val="50000"/>
                  </a:srgbClr>
                </a:solidFill>
              </a:rPr>
              <a:t>e.g., Web Server, Database, Compute, Block Storage, Network</a:t>
            </a:r>
          </a:p>
          <a:p>
            <a:pPr marL="838190" lvl="1" indent="-380990">
              <a:buFont typeface="Wingdings" charset="2"/>
              <a:buChar char="ü"/>
              <a:defRPr/>
            </a:pPr>
            <a:r>
              <a:rPr lang="en-US" sz="2000" i="1" dirty="0">
                <a:solidFill>
                  <a:srgbClr val="F79646">
                    <a:lumMod val="50000"/>
                  </a:srgbClr>
                </a:solidFill>
              </a:rPr>
              <a:t>Expanded to include “PaaS” (Containers)</a:t>
            </a:r>
          </a:p>
          <a:p>
            <a:pPr marL="838190" lvl="1" indent="-380990">
              <a:buFont typeface="Wingdings" charset="2"/>
              <a:buChar char="ü"/>
              <a:defRPr/>
            </a:pPr>
            <a:r>
              <a:rPr lang="en-US" sz="2000" i="1" dirty="0">
                <a:solidFill>
                  <a:srgbClr val="F79646">
                    <a:lumMod val="50000"/>
                  </a:srgbClr>
                </a:solidFill>
              </a:rPr>
              <a:t>Working on new “Abstract” Compute, Storage Types for v1.2</a:t>
            </a:r>
          </a:p>
          <a:p>
            <a:pPr marL="1295390" lvl="2" indent="-380990">
              <a:buFont typeface="Wingdings" charset="2"/>
              <a:buChar char="ü"/>
              <a:defRPr/>
            </a:pPr>
            <a:r>
              <a:rPr lang="en-US" sz="1400" i="1" dirty="0">
                <a:solidFill>
                  <a:srgbClr val="F79646">
                    <a:lumMod val="50000"/>
                  </a:srgbClr>
                </a:solidFill>
              </a:rPr>
              <a:t>Allow for varying Compute hosts, not so “IaaS”</a:t>
            </a:r>
          </a:p>
          <a:p>
            <a:pPr marL="838190" lvl="1" indent="-380990">
              <a:buFont typeface="Wingdings" charset="2"/>
              <a:buChar char="ü"/>
              <a:defRPr/>
            </a:pPr>
            <a:endParaRPr lang="en-US" sz="800" i="1" dirty="0">
              <a:solidFill>
                <a:srgbClr val="F79646">
                  <a:lumMod val="50000"/>
                </a:srgbClr>
              </a:solidFill>
            </a:endParaRPr>
          </a:p>
          <a:p>
            <a:pPr marL="380990" indent="-380990">
              <a:buFont typeface="Wingdings" charset="2"/>
              <a:buChar char="§"/>
              <a:defRPr/>
            </a:pPr>
            <a:r>
              <a:rPr lang="en-US" sz="2200" b="1" dirty="0">
                <a:solidFill>
                  <a:srgbClr val="000000"/>
                </a:solidFill>
              </a:rPr>
              <a:t>Cloud Application’s </a:t>
            </a:r>
            <a:r>
              <a:rPr lang="en-US" sz="2200" dirty="0">
                <a:solidFill>
                  <a:srgbClr val="000000"/>
                </a:solidFill>
              </a:rPr>
              <a:t>declarative modelled from these normative types …</a:t>
            </a:r>
          </a:p>
          <a:p>
            <a:pPr marL="380990" indent="-380990">
              <a:buFont typeface="Wingdings" charset="2"/>
              <a:buChar char="§"/>
              <a:defRPr/>
            </a:pPr>
            <a:r>
              <a:rPr lang="en-US" sz="2200" b="1" dirty="0">
                <a:solidFill>
                  <a:srgbClr val="000000"/>
                </a:solidFill>
              </a:rPr>
              <a:t>… </a:t>
            </a:r>
            <a:r>
              <a:rPr lang="en-US" sz="2200" dirty="0">
                <a:solidFill>
                  <a:srgbClr val="000000"/>
                </a:solidFill>
              </a:rPr>
              <a:t>Can be understood by </a:t>
            </a:r>
            <a:r>
              <a:rPr lang="en-US" sz="2200" b="1" i="1" dirty="0">
                <a:solidFill>
                  <a:srgbClr val="000000"/>
                </a:solidFill>
              </a:rPr>
              <a:t>any Cloud Provider</a:t>
            </a:r>
          </a:p>
        </p:txBody>
      </p:sp>
      <p:sp>
        <p:nvSpPr>
          <p:cNvPr id="3" name="Title 2"/>
          <p:cNvSpPr>
            <a:spLocks noGrp="1"/>
          </p:cNvSpPr>
          <p:nvPr>
            <p:ph type="title"/>
          </p:nvPr>
        </p:nvSpPr>
        <p:spPr/>
        <p:txBody>
          <a:bodyPr>
            <a:normAutofit fontScale="90000"/>
          </a:bodyPr>
          <a:lstStyle/>
          <a:p>
            <a:r>
              <a:rPr lang="en-US" dirty="0"/>
              <a:t>TOSCA Service Templates are Portable</a:t>
            </a:r>
          </a:p>
        </p:txBody>
      </p:sp>
      <p:sp>
        <p:nvSpPr>
          <p:cNvPr id="4" name="Rectangle 3"/>
          <p:cNvSpPr/>
          <p:nvPr/>
        </p:nvSpPr>
        <p:spPr>
          <a:xfrm>
            <a:off x="729804" y="4138677"/>
            <a:ext cx="2654445" cy="1200329"/>
          </a:xfrm>
          <a:prstGeom prst="rect">
            <a:avLst/>
          </a:prstGeom>
        </p:spPr>
        <p:txBody>
          <a:bodyPr wrap="none">
            <a:spAutoFit/>
          </a:bodyPr>
          <a:lstStyle/>
          <a:p>
            <a:pPr algn="ctr">
              <a:buClr>
                <a:srgbClr val="000000"/>
              </a:buClr>
              <a:buSzPct val="25000"/>
            </a:pPr>
            <a:r>
              <a:rPr lang="en-US" i="1" dirty="0">
                <a:solidFill>
                  <a:srgbClr val="F79646">
                    <a:lumMod val="75000"/>
                  </a:srgbClr>
                </a:solidFill>
                <a:ea typeface="Calibri"/>
                <a:cs typeface="Calibri"/>
                <a:sym typeface="Calibri"/>
              </a:rPr>
              <a:t>unfulfilled</a:t>
            </a:r>
          </a:p>
          <a:p>
            <a:pPr algn="ctr">
              <a:buClr>
                <a:srgbClr val="000000"/>
              </a:buClr>
              <a:buSzPct val="25000"/>
            </a:pPr>
            <a:r>
              <a:rPr lang="en-US" i="1" dirty="0">
                <a:solidFill>
                  <a:srgbClr val="F79646">
                    <a:lumMod val="75000"/>
                  </a:srgbClr>
                </a:solidFill>
                <a:ea typeface="Calibri"/>
                <a:cs typeface="Calibri"/>
                <a:sym typeface="Calibri"/>
              </a:rPr>
              <a:t>Application Requirements</a:t>
            </a:r>
          </a:p>
          <a:p>
            <a:pPr algn="ctr">
              <a:buClr>
                <a:srgbClr val="000000"/>
              </a:buClr>
              <a:buSzPct val="25000"/>
            </a:pPr>
            <a:r>
              <a:rPr lang="en-US" i="1" dirty="0">
                <a:solidFill>
                  <a:srgbClr val="F79646">
                    <a:lumMod val="75000"/>
                  </a:srgbClr>
                </a:solidFill>
                <a:ea typeface="Calibri"/>
                <a:cs typeface="Calibri"/>
                <a:sym typeface="Calibri"/>
              </a:rPr>
              <a:t>can be exported</a:t>
            </a:r>
          </a:p>
          <a:p>
            <a:pPr algn="ctr">
              <a:buClr>
                <a:srgbClr val="000000"/>
              </a:buClr>
              <a:buSzPct val="25000"/>
            </a:pPr>
            <a:r>
              <a:rPr lang="en-US" i="1" dirty="0">
                <a:solidFill>
                  <a:srgbClr val="F79646">
                    <a:lumMod val="75000"/>
                  </a:srgbClr>
                </a:solidFill>
                <a:ea typeface="Calibri"/>
                <a:cs typeface="Calibri"/>
                <a:sym typeface="Calibri"/>
              </a:rPr>
              <a:t>for Orchestrators to fulfill</a:t>
            </a:r>
          </a:p>
        </p:txBody>
      </p:sp>
      <p:sp>
        <p:nvSpPr>
          <p:cNvPr id="109" name="Rectangle 108"/>
          <p:cNvSpPr/>
          <p:nvPr/>
        </p:nvSpPr>
        <p:spPr>
          <a:xfrm>
            <a:off x="231849" y="758486"/>
            <a:ext cx="11502951" cy="446276"/>
          </a:xfrm>
          <a:prstGeom prst="rect">
            <a:avLst/>
          </a:prstGeom>
        </p:spPr>
        <p:txBody>
          <a:bodyPr wrap="square">
            <a:spAutoFit/>
          </a:bodyPr>
          <a:lstStyle/>
          <a:p>
            <a:r>
              <a:rPr lang="en-US" sz="2300" dirty="0">
                <a:solidFill>
                  <a:srgbClr val="3F51B5"/>
                </a:solidFill>
              </a:rPr>
              <a:t>Templates include (or reference) all necessary configuration and Infrastructure requirements</a:t>
            </a:r>
          </a:p>
        </p:txBody>
      </p:sp>
      <p:sp>
        <p:nvSpPr>
          <p:cNvPr id="119" name="Shape 741"/>
          <p:cNvSpPr/>
          <p:nvPr/>
        </p:nvSpPr>
        <p:spPr>
          <a:xfrm>
            <a:off x="335491" y="6304333"/>
            <a:ext cx="11596956" cy="533479"/>
          </a:xfrm>
          <a:prstGeom prst="rect">
            <a:avLst/>
          </a:prstGeom>
          <a:noFill/>
          <a:ln>
            <a:noFill/>
          </a:ln>
        </p:spPr>
        <p:txBody>
          <a:bodyPr lIns="121900" tIns="60933" rIns="121900" bIns="60933" anchor="t" anchorCtr="0">
            <a:noAutofit/>
          </a:bodyPr>
          <a:lstStyle/>
          <a:p>
            <a:pPr>
              <a:buSzPct val="25000"/>
            </a:pPr>
            <a:r>
              <a:rPr lang="en-US" sz="2400" i="1" dirty="0">
                <a:solidFill>
                  <a:srgbClr val="F79646">
                    <a:lumMod val="50000"/>
                  </a:srgbClr>
                </a:solidFill>
                <a:ea typeface="Calibri"/>
                <a:cs typeface="Calibri"/>
                <a:sym typeface="Calibri"/>
              </a:rPr>
              <a:t>TOSCA applications, using normative types, are portable to different Cloud infrastructures</a:t>
            </a:r>
          </a:p>
        </p:txBody>
      </p:sp>
      <p:sp>
        <p:nvSpPr>
          <p:cNvPr id="108" name="Shape 775"/>
          <p:cNvSpPr/>
          <p:nvPr/>
        </p:nvSpPr>
        <p:spPr>
          <a:xfrm rot="5400000">
            <a:off x="1922812" y="3651554"/>
            <a:ext cx="367936" cy="423097"/>
          </a:xfrm>
          <a:prstGeom prst="homePlate">
            <a:avLst>
              <a:gd name="adj" fmla="val 47079"/>
            </a:avLst>
          </a:prstGeom>
          <a:gradFill>
            <a:gsLst>
              <a:gs pos="0">
                <a:srgbClr val="FFE2CA"/>
              </a:gs>
              <a:gs pos="35000">
                <a:srgbClr val="FFEADA"/>
              </a:gs>
              <a:gs pos="100000">
                <a:srgbClr val="FEF8F1"/>
              </a:gs>
            </a:gsLst>
            <a:lin ang="16200000" scaled="0"/>
          </a:gradFill>
          <a:ln w="9525" cap="flat" cmpd="sng">
            <a:solidFill>
              <a:srgbClr val="F6923F"/>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sz="2400">
              <a:solidFill>
                <a:srgbClr val="000000"/>
              </a:solidFill>
              <a:ea typeface="Calibri"/>
              <a:cs typeface="Calibri"/>
              <a:sym typeface="Calibri"/>
            </a:endParaRPr>
          </a:p>
        </p:txBody>
      </p:sp>
      <p:sp>
        <p:nvSpPr>
          <p:cNvPr id="154" name="左大括号 28"/>
          <p:cNvSpPr/>
          <p:nvPr/>
        </p:nvSpPr>
        <p:spPr>
          <a:xfrm>
            <a:off x="3428999" y="1973148"/>
            <a:ext cx="762209" cy="3970452"/>
          </a:xfrm>
          <a:prstGeom prst="leftBrace">
            <a:avLst>
              <a:gd name="adj1" fmla="val 11623"/>
              <a:gd name="adj2" fmla="val 18355"/>
            </a:avLst>
          </a:prstGeom>
          <a:ln w="2222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solidFill>
                <a:srgbClr val="000000"/>
              </a:solidFill>
              <a:latin typeface="Arial" charset="0"/>
              <a:ea typeface="宋体" charset="0"/>
              <a:cs typeface="宋体" charset="0"/>
            </a:endParaRPr>
          </a:p>
        </p:txBody>
      </p:sp>
      <p:sp>
        <p:nvSpPr>
          <p:cNvPr id="155" name="Shape 748"/>
          <p:cNvSpPr>
            <a:spLocks noChangeArrowheads="1"/>
          </p:cNvSpPr>
          <p:nvPr/>
        </p:nvSpPr>
        <p:spPr bwMode="auto">
          <a:xfrm>
            <a:off x="4033567" y="1276551"/>
            <a:ext cx="2448172" cy="339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00" tIns="60933" rIns="121900" bIns="60933"/>
          <a:lstStyle/>
          <a:p>
            <a:pPr algn="ctr">
              <a:buClr>
                <a:srgbClr val="5D2D7B"/>
              </a:buClr>
              <a:buSzPct val="25000"/>
              <a:buFont typeface="Calibri" charset="0"/>
              <a:buNone/>
            </a:pPr>
            <a:r>
              <a:rPr lang="en-US" altLang="zh-CN" sz="2200" b="1">
                <a:solidFill>
                  <a:srgbClr val="000000">
                    <a:lumMod val="95000"/>
                    <a:lumOff val="5000"/>
                  </a:srgbClr>
                </a:solidFill>
                <a:cs typeface="Calibri" charset="0"/>
                <a:sym typeface="Calibri" charset="0"/>
              </a:rPr>
              <a:t>TOSCA Meta-Model</a:t>
            </a:r>
            <a:endParaRPr lang="en-US" altLang="zh-CN" sz="2200" b="1" dirty="0">
              <a:solidFill>
                <a:srgbClr val="000000">
                  <a:lumMod val="95000"/>
                  <a:lumOff val="5000"/>
                </a:srgbClr>
              </a:solidFill>
              <a:cs typeface="Calibri" charset="0"/>
              <a:sym typeface="Calibri" charset="0"/>
            </a:endParaRPr>
          </a:p>
        </p:txBody>
      </p:sp>
      <p:sp>
        <p:nvSpPr>
          <p:cNvPr id="156" name="左大括号 28"/>
          <p:cNvSpPr/>
          <p:nvPr/>
        </p:nvSpPr>
        <p:spPr>
          <a:xfrm>
            <a:off x="6028038" y="1845808"/>
            <a:ext cx="851572" cy="4145238"/>
          </a:xfrm>
          <a:prstGeom prst="leftBrace">
            <a:avLst>
              <a:gd name="adj1" fmla="val 11623"/>
              <a:gd name="adj2" fmla="val 18355"/>
            </a:avLst>
          </a:prstGeom>
          <a:ln w="2222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solidFill>
                <a:srgbClr val="000000"/>
              </a:solidFill>
              <a:latin typeface="Arial" charset="0"/>
              <a:ea typeface="宋体" charset="0"/>
              <a:cs typeface="宋体" charset="0"/>
            </a:endParaRPr>
          </a:p>
        </p:txBody>
      </p:sp>
      <p:sp>
        <p:nvSpPr>
          <p:cNvPr id="157" name="Shape 748"/>
          <p:cNvSpPr>
            <a:spLocks noChangeArrowheads="1"/>
          </p:cNvSpPr>
          <p:nvPr/>
        </p:nvSpPr>
        <p:spPr bwMode="auto">
          <a:xfrm>
            <a:off x="7848600" y="1282518"/>
            <a:ext cx="2448172" cy="3397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00" tIns="60933" rIns="121900" bIns="60933"/>
          <a:lstStyle/>
          <a:p>
            <a:pPr algn="ctr">
              <a:buClr>
                <a:srgbClr val="5D2D7B"/>
              </a:buClr>
              <a:buSzPct val="25000"/>
              <a:buFont typeface="Calibri" charset="0"/>
              <a:buNone/>
            </a:pPr>
            <a:r>
              <a:rPr lang="en-US" altLang="zh-CN" sz="2200" b="1" dirty="0">
                <a:solidFill>
                  <a:srgbClr val="000000">
                    <a:lumMod val="95000"/>
                    <a:lumOff val="5000"/>
                  </a:srgbClr>
                </a:solidFill>
                <a:cs typeface="Calibri" charset="0"/>
                <a:sym typeface="Calibri" charset="0"/>
              </a:rPr>
              <a:t>Normative Types</a:t>
            </a:r>
          </a:p>
        </p:txBody>
      </p:sp>
      <p:grpSp>
        <p:nvGrpSpPr>
          <p:cNvPr id="23" name="Group 22"/>
          <p:cNvGrpSpPr/>
          <p:nvPr/>
        </p:nvGrpSpPr>
        <p:grpSpPr>
          <a:xfrm>
            <a:off x="4375301" y="1752599"/>
            <a:ext cx="1644499" cy="4343401"/>
            <a:chOff x="4375301" y="1752599"/>
            <a:chExt cx="1644499" cy="4343401"/>
          </a:xfrm>
        </p:grpSpPr>
        <p:sp>
          <p:nvSpPr>
            <p:cNvPr id="127" name="Rounded Rectangle 126"/>
            <p:cNvSpPr/>
            <p:nvPr/>
          </p:nvSpPr>
          <p:spPr>
            <a:xfrm>
              <a:off x="4379137" y="1752599"/>
              <a:ext cx="1501567" cy="210979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rgbClr val="000000"/>
                  </a:solidFill>
                </a:rPr>
                <a:t>Nodes</a:t>
              </a:r>
            </a:p>
            <a:p>
              <a:pPr marL="122238" indent="-122238">
                <a:buFont typeface="Arial" charset="0"/>
                <a:buChar char="•"/>
              </a:pPr>
              <a:r>
                <a:rPr lang="en-US" sz="1400" dirty="0">
                  <a:solidFill>
                    <a:srgbClr val="000000"/>
                  </a:solidFill>
                </a:rPr>
                <a:t>Properties</a:t>
              </a:r>
            </a:p>
            <a:p>
              <a:pPr marL="122238" indent="-122238">
                <a:buFont typeface="Arial" charset="0"/>
                <a:buChar char="•"/>
              </a:pPr>
              <a:r>
                <a:rPr lang="en-US" sz="1400" dirty="0">
                  <a:solidFill>
                    <a:srgbClr val="000000"/>
                  </a:solidFill>
                </a:rPr>
                <a:t>Attributes </a:t>
              </a:r>
            </a:p>
          </p:txBody>
        </p:sp>
        <p:sp>
          <p:nvSpPr>
            <p:cNvPr id="128" name="Rounded Rectangle 127"/>
            <p:cNvSpPr/>
            <p:nvPr/>
          </p:nvSpPr>
          <p:spPr>
            <a:xfrm>
              <a:off x="4384072" y="4001067"/>
              <a:ext cx="1520595" cy="118053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rgbClr val="000000"/>
                  </a:solidFill>
                </a:rPr>
                <a:t>Relationships</a:t>
              </a:r>
            </a:p>
            <a:p>
              <a:pPr marL="122238" indent="-122238">
                <a:buFont typeface="Arial" charset="0"/>
                <a:buChar char="•"/>
              </a:pPr>
              <a:r>
                <a:rPr lang="en-US" sz="1400" dirty="0">
                  <a:solidFill>
                    <a:srgbClr val="000000"/>
                  </a:solidFill>
                </a:rPr>
                <a:t>Properties</a:t>
              </a:r>
            </a:p>
            <a:p>
              <a:pPr marL="122238" indent="-122238">
                <a:buFont typeface="Arial" charset="0"/>
                <a:buChar char="•"/>
              </a:pPr>
              <a:r>
                <a:rPr lang="en-US" sz="1400" dirty="0">
                  <a:solidFill>
                    <a:srgbClr val="000000"/>
                  </a:solidFill>
                </a:rPr>
                <a:t>Attributes</a:t>
              </a:r>
            </a:p>
          </p:txBody>
        </p:sp>
        <p:sp>
          <p:nvSpPr>
            <p:cNvPr id="129" name="Rounded Rectangle 128"/>
            <p:cNvSpPr/>
            <p:nvPr/>
          </p:nvSpPr>
          <p:spPr>
            <a:xfrm>
              <a:off x="4606247" y="2590800"/>
              <a:ext cx="1413553" cy="2559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Capabilities</a:t>
              </a:r>
            </a:p>
          </p:txBody>
        </p:sp>
        <p:sp>
          <p:nvSpPr>
            <p:cNvPr id="130" name="Rounded Rectangle 129"/>
            <p:cNvSpPr/>
            <p:nvPr/>
          </p:nvSpPr>
          <p:spPr>
            <a:xfrm>
              <a:off x="4570132" y="3268746"/>
              <a:ext cx="1404159" cy="498896"/>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Interfaces</a:t>
              </a:r>
            </a:p>
            <a:p>
              <a:pPr algn="ctr"/>
              <a:r>
                <a:rPr lang="en-US" sz="1200" dirty="0">
                  <a:solidFill>
                    <a:srgbClr val="000000"/>
                  </a:solidFill>
                </a:rPr>
                <a:t>(Operations)</a:t>
              </a:r>
            </a:p>
          </p:txBody>
        </p:sp>
        <p:sp>
          <p:nvSpPr>
            <p:cNvPr id="149" name="Rounded Rectangle 148"/>
            <p:cNvSpPr/>
            <p:nvPr/>
          </p:nvSpPr>
          <p:spPr>
            <a:xfrm>
              <a:off x="4379712" y="5255414"/>
              <a:ext cx="1500991" cy="38338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Groups</a:t>
              </a:r>
            </a:p>
          </p:txBody>
        </p:sp>
        <p:sp>
          <p:nvSpPr>
            <p:cNvPr id="150" name="Rounded Rectangle 149"/>
            <p:cNvSpPr/>
            <p:nvPr/>
          </p:nvSpPr>
          <p:spPr>
            <a:xfrm>
              <a:off x="4375301" y="5698512"/>
              <a:ext cx="1505401" cy="39748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Policies</a:t>
              </a:r>
            </a:p>
          </p:txBody>
        </p:sp>
        <p:sp>
          <p:nvSpPr>
            <p:cNvPr id="152" name="Rounded Rectangle 151"/>
            <p:cNvSpPr/>
            <p:nvPr/>
          </p:nvSpPr>
          <p:spPr>
            <a:xfrm>
              <a:off x="4606247" y="2909813"/>
              <a:ext cx="1413553" cy="25972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Requirements</a:t>
              </a:r>
            </a:p>
          </p:txBody>
        </p:sp>
      </p:grpSp>
      <p:sp>
        <p:nvSpPr>
          <p:cNvPr id="162" name="Rounded Rectangle 161"/>
          <p:cNvSpPr/>
          <p:nvPr/>
        </p:nvSpPr>
        <p:spPr>
          <a:xfrm>
            <a:off x="4570132" y="4831868"/>
            <a:ext cx="1404159" cy="273532"/>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Interfaces</a:t>
            </a:r>
          </a:p>
        </p:txBody>
      </p:sp>
      <p:sp>
        <p:nvSpPr>
          <p:cNvPr id="24" name="Rectangle 23"/>
          <p:cNvSpPr/>
          <p:nvPr/>
        </p:nvSpPr>
        <p:spPr>
          <a:xfrm rot="16200000">
            <a:off x="3206631" y="3373025"/>
            <a:ext cx="1671803" cy="369332"/>
          </a:xfrm>
          <a:prstGeom prst="rect">
            <a:avLst/>
          </a:prstGeom>
        </p:spPr>
        <p:txBody>
          <a:bodyPr wrap="none">
            <a:spAutoFit/>
          </a:bodyPr>
          <a:lstStyle/>
          <a:p>
            <a:pPr algn="ctr">
              <a:buClr>
                <a:srgbClr val="5D2D7B"/>
              </a:buClr>
              <a:buSzPct val="25000"/>
            </a:pPr>
            <a:r>
              <a:rPr lang="en-US" altLang="zh-CN" b="1" i="1">
                <a:solidFill>
                  <a:srgbClr val="000000">
                    <a:lumMod val="50000"/>
                    <a:lumOff val="50000"/>
                  </a:srgbClr>
                </a:solidFill>
                <a:cs typeface="Calibri" charset="0"/>
                <a:sym typeface="Calibri" charset="0"/>
              </a:rPr>
              <a:t>composed from</a:t>
            </a:r>
            <a:endParaRPr lang="en-US" altLang="zh-CN" b="1" i="1" dirty="0">
              <a:solidFill>
                <a:srgbClr val="000000">
                  <a:lumMod val="50000"/>
                  <a:lumOff val="50000"/>
                </a:srgbClr>
              </a:solidFill>
              <a:cs typeface="Calibri" charset="0"/>
              <a:sym typeface="Calibri" charset="0"/>
            </a:endParaRPr>
          </a:p>
        </p:txBody>
      </p:sp>
      <p:sp>
        <p:nvSpPr>
          <p:cNvPr id="164" name="Rectangle 163"/>
          <p:cNvSpPr/>
          <p:nvPr/>
        </p:nvSpPr>
        <p:spPr>
          <a:xfrm rot="16200000">
            <a:off x="5949360" y="3206308"/>
            <a:ext cx="1295547" cy="369332"/>
          </a:xfrm>
          <a:prstGeom prst="rect">
            <a:avLst/>
          </a:prstGeom>
        </p:spPr>
        <p:txBody>
          <a:bodyPr wrap="none">
            <a:spAutoFit/>
          </a:bodyPr>
          <a:lstStyle/>
          <a:p>
            <a:pPr algn="ctr">
              <a:buClr>
                <a:srgbClr val="5D2D7B"/>
              </a:buClr>
              <a:buSzPct val="25000"/>
            </a:pPr>
            <a:r>
              <a:rPr lang="en-US" altLang="zh-CN" b="1" i="1" dirty="0">
                <a:solidFill>
                  <a:srgbClr val="000000">
                    <a:lumMod val="50000"/>
                    <a:lumOff val="50000"/>
                  </a:srgbClr>
                </a:solidFill>
                <a:cs typeface="Calibri" charset="0"/>
                <a:sym typeface="Calibri" charset="0"/>
              </a:rPr>
              <a:t>based upon</a:t>
            </a:r>
          </a:p>
        </p:txBody>
      </p: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431971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TOSCA Service Template</a:t>
            </a:r>
          </a:p>
        </p:txBody>
      </p:sp>
      <p:sp>
        <p:nvSpPr>
          <p:cNvPr id="8" name="Rectangle 7"/>
          <p:cNvSpPr/>
          <p:nvPr/>
        </p:nvSpPr>
        <p:spPr>
          <a:xfrm>
            <a:off x="469866" y="1236091"/>
            <a:ext cx="8902734" cy="4616648"/>
          </a:xfrm>
          <a:prstGeom prst="rect">
            <a:avLst/>
          </a:prstGeom>
          <a:solidFill>
            <a:schemeClr val="bg1">
              <a:lumMod val="95000"/>
            </a:schemeClr>
          </a:solidFill>
        </p:spPr>
        <p:txBody>
          <a:bodyPr wrap="square">
            <a:spAutoFit/>
          </a:bodyPr>
          <a:lstStyle/>
          <a:p>
            <a:r>
              <a:rPr lang="en-US" sz="1400" noProof="1">
                <a:solidFill>
                  <a:srgbClr val="000000"/>
                </a:solidFill>
                <a:latin typeface="Consolas" charset="0"/>
              </a:rPr>
              <a:t>tosca_definitions_version: # Required TOSCA Definitions version string</a:t>
            </a:r>
          </a:p>
          <a:p>
            <a:r>
              <a:rPr lang="en-US" sz="1400" noProof="1">
                <a:solidFill>
                  <a:srgbClr val="000000"/>
                </a:solidFill>
                <a:latin typeface="Consolas" charset="0"/>
              </a:rPr>
              <a:t>description: &lt;</a:t>
            </a:r>
            <a:r>
              <a:rPr lang="en-US" sz="1400" u="sng" noProof="1">
                <a:solidFill>
                  <a:srgbClr val="0432FF"/>
                </a:solidFill>
                <a:latin typeface="Consolas" charset="0"/>
                <a:hlinkClick r:id="" action="ppaction://noaction"/>
              </a:rPr>
              <a:t>template_type_description</a:t>
            </a:r>
            <a:r>
              <a:rPr lang="mr-IN" sz="1400" noProof="1">
                <a:solidFill>
                  <a:srgbClr val="0432FF"/>
                </a:solidFill>
                <a:latin typeface="Consolas" charset="0"/>
                <a:hlinkClick r:id="" action="ppaction://noaction"/>
              </a:rPr>
              <a:t>&gt;</a:t>
            </a:r>
            <a:endParaRPr lang="en-US" sz="1400" noProof="1">
              <a:solidFill>
                <a:srgbClr val="000000"/>
              </a:solidFill>
              <a:latin typeface="Consolas" charset="0"/>
            </a:endParaRPr>
          </a:p>
          <a:p>
            <a:r>
              <a:rPr lang="en-US" sz="1400" noProof="1">
                <a:solidFill>
                  <a:srgbClr val="000000"/>
                </a:solidFill>
                <a:latin typeface="Consolas" charset="0"/>
              </a:rPr>
              <a:t>metadata: # Optional </a:t>
            </a:r>
            <a:r>
              <a:rPr lang="en-US" sz="1400" b="1" noProof="1">
                <a:solidFill>
                  <a:srgbClr val="F79646">
                    <a:lumMod val="75000"/>
                  </a:srgbClr>
                </a:solidFill>
                <a:latin typeface="Consolas" charset="0"/>
              </a:rPr>
              <a:t>(and extensible) </a:t>
            </a:r>
            <a:r>
              <a:rPr lang="en-US" sz="1400" noProof="1">
                <a:solidFill>
                  <a:srgbClr val="000000"/>
                </a:solidFill>
                <a:latin typeface="Consolas" charset="0"/>
              </a:rPr>
              <a:t>metadata keyname: value pairs</a:t>
            </a:r>
          </a:p>
          <a:p>
            <a:endParaRPr lang="en-US" sz="1400" noProof="1">
              <a:solidFill>
                <a:srgbClr val="000000"/>
              </a:solidFill>
              <a:latin typeface="Consolas" charset="0"/>
            </a:endParaRPr>
          </a:p>
          <a:p>
            <a:r>
              <a:rPr lang="en-US" sz="1400" i="1" noProof="1">
                <a:solidFill>
                  <a:srgbClr val="F79646">
                    <a:lumMod val="75000"/>
                  </a:srgbClr>
                </a:solidFill>
                <a:latin typeface="Consolas" charset="0"/>
              </a:rPr>
              <a:t># Some convenience keys left out for this example</a:t>
            </a:r>
            <a:r>
              <a:rPr lang="mr-IN" sz="1400" i="1" noProof="1">
                <a:solidFill>
                  <a:srgbClr val="F79646">
                    <a:lumMod val="75000"/>
                  </a:srgbClr>
                </a:solidFill>
                <a:latin typeface="Consolas" charset="0"/>
              </a:rPr>
              <a:t>…</a:t>
            </a:r>
            <a:endParaRPr lang="en-US" sz="1400" i="1" noProof="1">
              <a:solidFill>
                <a:srgbClr val="F79646">
                  <a:lumMod val="75000"/>
                </a:srgbClr>
              </a:solidFill>
              <a:latin typeface="Consolas" charset="0"/>
            </a:endParaRPr>
          </a:p>
          <a:p>
            <a:endParaRPr lang="en-US" sz="1400" noProof="1">
              <a:solidFill>
                <a:srgbClr val="000000"/>
              </a:solidFill>
              <a:latin typeface="Consolas" charset="0"/>
            </a:endParaRPr>
          </a:p>
          <a:p>
            <a:r>
              <a:rPr lang="en-US" sz="1400" noProof="1">
                <a:solidFill>
                  <a:srgbClr val="000000"/>
                </a:solidFill>
                <a:latin typeface="Consolas" charset="0"/>
              </a:rPr>
              <a:t>repositories: # list of external repository definitions which host TOSCA artifacts</a:t>
            </a:r>
          </a:p>
          <a:p>
            <a:r>
              <a:rPr lang="en-US" sz="1400" noProof="1">
                <a:solidFill>
                  <a:srgbClr val="000000"/>
                </a:solidFill>
                <a:latin typeface="Consolas" charset="0"/>
              </a:rPr>
              <a:t>imports: # ordered list of </a:t>
            </a:r>
            <a:r>
              <a:rPr lang="en-US" sz="1400" u="sng" noProof="1">
                <a:solidFill>
                  <a:srgbClr val="0432FF"/>
                </a:solidFill>
                <a:latin typeface="Consolas" charset="0"/>
                <a:hlinkClick r:id="" action="ppaction://noaction"/>
              </a:rPr>
              <a:t>import definitions</a:t>
            </a:r>
            <a:r>
              <a:rPr lang="en-US" sz="1400" noProof="1">
                <a:solidFill>
                  <a:srgbClr val="0432FF"/>
                </a:solidFill>
                <a:latin typeface="Consolas" charset="0"/>
                <a:hlinkClick r:id="" action="ppaction://noaction"/>
              </a:rPr>
              <a:t> </a:t>
            </a:r>
          </a:p>
          <a:p>
            <a:endParaRPr lang="en-US" sz="1400" noProof="1">
              <a:solidFill>
                <a:srgbClr val="0432FF"/>
              </a:solidFill>
              <a:latin typeface="Consolas" charset="0"/>
              <a:hlinkClick r:id="" action="ppaction://noaction"/>
            </a:endParaRPr>
          </a:p>
          <a:p>
            <a:r>
              <a:rPr lang="en-US" sz="1400" noProof="1">
                <a:solidFill>
                  <a:srgbClr val="000000"/>
                </a:solidFill>
                <a:latin typeface="Consolas" charset="0"/>
              </a:rPr>
              <a:t># Type defintions </a:t>
            </a:r>
          </a:p>
          <a:p>
            <a:r>
              <a:rPr lang="en-US" sz="1400" noProof="1">
                <a:solidFill>
                  <a:srgbClr val="000000"/>
                </a:solidFill>
                <a:latin typeface="Consolas" charset="0"/>
              </a:rPr>
              <a:t>artifact_types:   # list of </a:t>
            </a:r>
            <a:r>
              <a:rPr lang="en-US" sz="1400" u="sng" noProof="1">
                <a:solidFill>
                  <a:srgbClr val="0432FF"/>
                </a:solidFill>
                <a:latin typeface="Consolas" charset="0"/>
                <a:hlinkClick r:id="" action="ppaction://noaction"/>
              </a:rPr>
              <a:t>artifact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data_types:   # list of </a:t>
            </a:r>
            <a:r>
              <a:rPr lang="en-US" sz="1400" u="sng" noProof="1">
                <a:solidFill>
                  <a:srgbClr val="0432FF"/>
                </a:solidFill>
                <a:latin typeface="Consolas" charset="0"/>
                <a:hlinkClick r:id="" action="ppaction://noaction"/>
              </a:rPr>
              <a:t>datatype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capability_types:   # list of </a:t>
            </a:r>
            <a:r>
              <a:rPr lang="en-US" sz="1400" u="sng" noProof="1">
                <a:solidFill>
                  <a:srgbClr val="0432FF"/>
                </a:solidFill>
                <a:latin typeface="Consolas" charset="0"/>
                <a:hlinkClick r:id="" action="ppaction://noaction"/>
              </a:rPr>
              <a:t>capability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interface_types   # list of </a:t>
            </a:r>
            <a:r>
              <a:rPr lang="en-US" sz="1400" u="sng" noProof="1">
                <a:solidFill>
                  <a:srgbClr val="0432FF"/>
                </a:solidFill>
                <a:latin typeface="Consolas" charset="0"/>
                <a:hlinkClick r:id="" action="ppaction://noaction"/>
              </a:rPr>
              <a:t>interface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relationship_types:   # list of </a:t>
            </a:r>
            <a:r>
              <a:rPr lang="en-US" sz="1400" u="sng" noProof="1">
                <a:solidFill>
                  <a:srgbClr val="0432FF"/>
                </a:solidFill>
                <a:latin typeface="Consolas" charset="0"/>
                <a:hlinkClick r:id="" action="ppaction://noaction"/>
              </a:rPr>
              <a:t>relationship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node_types:   # list of </a:t>
            </a:r>
            <a:r>
              <a:rPr lang="en-US" sz="1400" u="sng" noProof="1">
                <a:solidFill>
                  <a:srgbClr val="0432FF"/>
                </a:solidFill>
                <a:latin typeface="Consolas" charset="0"/>
                <a:hlinkClick r:id="" action="ppaction://noaction"/>
              </a:rPr>
              <a:t>node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group_types:   # list of </a:t>
            </a:r>
            <a:r>
              <a:rPr lang="en-US" sz="1400" u="sng" noProof="1">
                <a:solidFill>
                  <a:srgbClr val="0432FF"/>
                </a:solidFill>
                <a:latin typeface="Consolas" charset="0"/>
                <a:hlinkClick r:id="" action="ppaction://noaction"/>
              </a:rPr>
              <a:t>group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policy_types:   # list of </a:t>
            </a:r>
            <a:r>
              <a:rPr lang="en-US" sz="1400" u="sng" noProof="1">
                <a:solidFill>
                  <a:srgbClr val="0432FF"/>
                </a:solidFill>
                <a:latin typeface="Consolas" charset="0"/>
                <a:hlinkClick r:id="" action="ppaction://noaction"/>
              </a:rPr>
              <a:t>policy type</a:t>
            </a:r>
            <a:r>
              <a:rPr lang="en-US" sz="1400" noProof="1">
                <a:solidFill>
                  <a:srgbClr val="0432FF"/>
                </a:solidFill>
                <a:latin typeface="Consolas" charset="0"/>
                <a:hlinkClick r:id="" action="ppaction://noaction"/>
              </a:rPr>
              <a:t> definitions</a:t>
            </a:r>
          </a:p>
          <a:p>
            <a:endParaRPr lang="en-US" sz="1400" noProof="1">
              <a:solidFill>
                <a:srgbClr val="000000"/>
              </a:solidFill>
              <a:latin typeface="Consolas" charset="0"/>
            </a:endParaRPr>
          </a:p>
          <a:p>
            <a:r>
              <a:rPr lang="en-US" sz="1400" noProof="1">
                <a:solidFill>
                  <a:srgbClr val="000000"/>
                </a:solidFill>
                <a:latin typeface="Consolas" charset="0"/>
              </a:rPr>
              <a:t>topology_template:</a:t>
            </a:r>
          </a:p>
          <a:p>
            <a:r>
              <a:rPr lang="en-US" sz="1400" noProof="1">
                <a:solidFill>
                  <a:srgbClr val="000000"/>
                </a:solidFill>
                <a:latin typeface="Consolas" charset="0"/>
              </a:rPr>
              <a:t>  # topology template definition of the cloud application or service</a:t>
            </a:r>
            <a:endParaRPr lang="en-US" sz="1400" noProof="1">
              <a:solidFill>
                <a:srgbClr val="000000"/>
              </a:solidFill>
              <a:latin typeface="Consolas" charset="0"/>
              <a:ea typeface="Consolas" charset="0"/>
              <a:cs typeface="Consolas" charset="0"/>
              <a:hlinkClick r:id="" action="ppaction://noaction"/>
            </a:endParaRPr>
          </a:p>
        </p:txBody>
      </p:sp>
      <p:sp>
        <p:nvSpPr>
          <p:cNvPr id="9" name="Rectangle 8"/>
          <p:cNvSpPr/>
          <p:nvPr/>
        </p:nvSpPr>
        <p:spPr>
          <a:xfrm>
            <a:off x="233265" y="766572"/>
            <a:ext cx="5434629" cy="369332"/>
          </a:xfrm>
          <a:prstGeom prst="rect">
            <a:avLst/>
          </a:prstGeom>
        </p:spPr>
        <p:txBody>
          <a:bodyPr wrap="none">
            <a:spAutoFit/>
          </a:bodyPr>
          <a:lstStyle/>
          <a:p>
            <a:r>
              <a:rPr lang="en-US" dirty="0">
                <a:solidFill>
                  <a:srgbClr val="3F51B5"/>
                </a:solidFill>
                <a:ea typeface="Calibri"/>
                <a:cs typeface="Calibri"/>
                <a:sym typeface="Calibri"/>
              </a:rPr>
              <a:t>The Portable “file” that defines a (composable) Service</a:t>
            </a:r>
            <a:endParaRPr lang="en-US" dirty="0">
              <a:solidFill>
                <a:srgbClr val="000000"/>
              </a:solidFill>
            </a:endParaRPr>
          </a:p>
        </p:txBody>
      </p:sp>
      <p:sp>
        <p:nvSpPr>
          <p:cNvPr id="3" name="Rectangle 2"/>
          <p:cNvSpPr/>
          <p:nvPr/>
        </p:nvSpPr>
        <p:spPr>
          <a:xfrm>
            <a:off x="469866" y="5852739"/>
            <a:ext cx="9766776" cy="646331"/>
          </a:xfrm>
          <a:prstGeom prst="rect">
            <a:avLst/>
          </a:prstGeom>
        </p:spPr>
        <p:txBody>
          <a:bodyPr wrap="none">
            <a:spAutoFit/>
          </a:bodyPr>
          <a:lstStyle/>
          <a:p>
            <a:r>
              <a:rPr lang="en-US" i="1" dirty="0">
                <a:solidFill>
                  <a:srgbClr val="FF0000"/>
                </a:solidFill>
                <a:ea typeface="Calibri"/>
                <a:cs typeface="Calibri"/>
                <a:sym typeface="Calibri"/>
              </a:rPr>
              <a:t>Note: Only required element is the “</a:t>
            </a:r>
            <a:r>
              <a:rPr lang="en-US" i="1" dirty="0" err="1">
                <a:solidFill>
                  <a:srgbClr val="FF0000"/>
                </a:solidFill>
                <a:ea typeface="Calibri"/>
                <a:cs typeface="Calibri"/>
                <a:sym typeface="Calibri"/>
              </a:rPr>
              <a:t>tosca_definitions_version</a:t>
            </a:r>
            <a:r>
              <a:rPr lang="en-US" i="1" dirty="0">
                <a:solidFill>
                  <a:srgbClr val="FF0000"/>
                </a:solidFill>
                <a:ea typeface="Calibri"/>
                <a:cs typeface="Calibri"/>
                <a:sym typeface="Calibri"/>
              </a:rPr>
              <a:t>”  this means that</a:t>
            </a:r>
            <a:r>
              <a:rPr lang="mr-IN" i="1" dirty="0">
                <a:solidFill>
                  <a:srgbClr val="FF0000"/>
                </a:solidFill>
                <a:ea typeface="Calibri"/>
                <a:cs typeface="Calibri"/>
                <a:sym typeface="Calibri"/>
              </a:rPr>
              <a:t>…</a:t>
            </a:r>
            <a:endParaRPr lang="en-US" i="1" dirty="0">
              <a:solidFill>
                <a:srgbClr val="FF0000"/>
              </a:solidFill>
              <a:ea typeface="Calibri"/>
              <a:cs typeface="Calibri"/>
              <a:sym typeface="Calibri"/>
            </a:endParaRPr>
          </a:p>
          <a:p>
            <a:pPr marL="285750" indent="-285750">
              <a:buFont typeface="Arial" charset="0"/>
              <a:buChar char="•"/>
            </a:pPr>
            <a:r>
              <a:rPr lang="en-US" i="1" dirty="0">
                <a:solidFill>
                  <a:srgbClr val="FF0000"/>
                </a:solidFill>
                <a:ea typeface="Calibri"/>
                <a:cs typeface="Calibri"/>
                <a:sym typeface="Calibri"/>
              </a:rPr>
              <a:t>You can create templates that just define “reusable types” for “import” into other Service Templates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248278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TOSCA Service Template’s - Topology Template but …</a:t>
            </a:r>
          </a:p>
        </p:txBody>
      </p:sp>
      <p:sp>
        <p:nvSpPr>
          <p:cNvPr id="8" name="Rectangle 7"/>
          <p:cNvSpPr/>
          <p:nvPr/>
        </p:nvSpPr>
        <p:spPr>
          <a:xfrm>
            <a:off x="533400" y="1513090"/>
            <a:ext cx="6692934" cy="3600986"/>
          </a:xfrm>
          <a:prstGeom prst="rect">
            <a:avLst/>
          </a:prstGeom>
          <a:solidFill>
            <a:schemeClr val="bg1">
              <a:lumMod val="95000"/>
            </a:schemeClr>
          </a:solidFill>
        </p:spPr>
        <p:txBody>
          <a:bodyPr wrap="square">
            <a:spAutoFit/>
          </a:bodyPr>
          <a:lstStyle/>
          <a:p>
            <a:r>
              <a:rPr lang="en-US" sz="1200" noProof="1">
                <a:solidFill>
                  <a:srgbClr val="000000"/>
                </a:solidFill>
                <a:latin typeface="Consolas" charset="0"/>
              </a:rPr>
              <a:t>topology_template:</a:t>
            </a:r>
          </a:p>
          <a:p>
            <a:r>
              <a:rPr lang="en-US" sz="1200" noProof="1">
                <a:solidFill>
                  <a:srgbClr val="000000"/>
                </a:solidFill>
                <a:latin typeface="Consolas" charset="0"/>
              </a:rPr>
              <a:t>  description: </a:t>
            </a:r>
            <a:r>
              <a:rPr lang="mr-IN" sz="1200" noProof="1">
                <a:solidFill>
                  <a:srgbClr val="000000"/>
                </a:solidFill>
                <a:latin typeface="Consolas" charset="0"/>
              </a:rPr>
              <a:t>&lt;</a:t>
            </a:r>
            <a:r>
              <a:rPr lang="en-US" sz="1200" u="sng" noProof="1">
                <a:solidFill>
                  <a:srgbClr val="0432FF"/>
                </a:solidFill>
                <a:latin typeface="Consolas" charset="0"/>
                <a:hlinkClick r:id="" action="ppaction://noaction"/>
              </a:rPr>
              <a:t>template_description</a:t>
            </a:r>
            <a:r>
              <a:rPr lang="mr-IN" sz="1200" noProof="1">
                <a:solidFill>
                  <a:srgbClr val="0432FF"/>
                </a:solidFill>
                <a:latin typeface="Consolas" charset="0"/>
                <a:hlinkClick r:id="" action="ppaction://noaction"/>
              </a:rPr>
              <a:t>&gt;</a:t>
            </a:r>
          </a:p>
          <a:p>
            <a:r>
              <a:rPr lang="en-US" sz="1200" noProof="1">
                <a:solidFill>
                  <a:srgbClr val="000000"/>
                </a:solidFill>
                <a:latin typeface="Consolas" charset="0"/>
              </a:rPr>
              <a:t>  inputs: &lt;input_parameter_list&gt;</a:t>
            </a:r>
          </a:p>
          <a:p>
            <a:r>
              <a:rPr lang="en-US" sz="1200" noProof="1">
                <a:solidFill>
                  <a:srgbClr val="000000"/>
                </a:solidFill>
                <a:latin typeface="Consolas" charset="0"/>
              </a:rPr>
              <a:t>  outputs: &lt;output_parameter_list&gt;</a:t>
            </a:r>
          </a:p>
          <a:p>
            <a:r>
              <a:rPr lang="en-US" sz="1200" noProof="1">
                <a:solidFill>
                  <a:srgbClr val="000000"/>
                </a:solidFill>
                <a:latin typeface="Consolas" charset="0"/>
              </a:rPr>
              <a:t>  node_templates: &lt;node_template_list&gt;</a:t>
            </a:r>
          </a:p>
          <a:p>
            <a:r>
              <a:rPr lang="en-US" sz="1200" noProof="1">
                <a:solidFill>
                  <a:srgbClr val="000000"/>
                </a:solidFill>
                <a:latin typeface="Consolas" charset="0"/>
              </a:rPr>
              <a:t>  relationship_templates: &lt;relationship_template_list&gt;</a:t>
            </a:r>
          </a:p>
          <a:p>
            <a:r>
              <a:rPr lang="en-US" sz="1200" noProof="1">
                <a:solidFill>
                  <a:srgbClr val="000000"/>
                </a:solidFill>
                <a:latin typeface="Consolas" charset="0"/>
              </a:rPr>
              <a:t>  groups: &lt;group_definition_list&gt;</a:t>
            </a:r>
          </a:p>
          <a:p>
            <a:r>
              <a:rPr lang="en-US" sz="1200" noProof="1">
                <a:solidFill>
                  <a:srgbClr val="000000"/>
                </a:solidFill>
                <a:latin typeface="Consolas" charset="0"/>
              </a:rPr>
              <a:t>  policies: </a:t>
            </a:r>
          </a:p>
          <a:p>
            <a:r>
              <a:rPr lang="en-US" sz="1200" noProof="1">
                <a:solidFill>
                  <a:srgbClr val="000000"/>
                </a:solidFill>
                <a:latin typeface="Consolas" charset="0"/>
              </a:rPr>
              <a:t>    - &lt;policy_definition_list&gt;</a:t>
            </a:r>
          </a:p>
          <a:p>
            <a:r>
              <a:rPr lang="en-US" sz="1200" noProof="1">
                <a:solidFill>
                  <a:srgbClr val="000000"/>
                </a:solidFill>
                <a:latin typeface="Consolas" charset="0"/>
              </a:rPr>
              <a:t>  workflows: &lt;workflow_list&gt;  </a:t>
            </a:r>
          </a:p>
          <a:p>
            <a:endParaRPr lang="en-US" sz="1200" noProof="1">
              <a:solidFill>
                <a:srgbClr val="000000"/>
              </a:solidFill>
              <a:latin typeface="Consolas" charset="0"/>
            </a:endParaRPr>
          </a:p>
          <a:p>
            <a:r>
              <a:rPr lang="en-US" sz="1200" noProof="1">
                <a:solidFill>
                  <a:srgbClr val="000000"/>
                </a:solidFill>
                <a:latin typeface="Consolas" charset="0"/>
              </a:rPr>
              <a:t>  # Optional declaration that exports the Topology Template </a:t>
            </a:r>
          </a:p>
          <a:p>
            <a:r>
              <a:rPr lang="en-US" sz="1200" noProof="1">
                <a:solidFill>
                  <a:srgbClr val="000000"/>
                </a:solidFill>
                <a:latin typeface="Consolas" charset="0"/>
              </a:rPr>
              <a:t>  # as an implementation of a Node Type.</a:t>
            </a:r>
          </a:p>
          <a:p>
            <a:r>
              <a:rPr lang="en-US" sz="1200" noProof="1">
                <a:solidFill>
                  <a:srgbClr val="000000"/>
                </a:solidFill>
                <a:latin typeface="Consolas" charset="0"/>
              </a:rPr>
              <a:t>  </a:t>
            </a:r>
            <a:r>
              <a:rPr lang="en-US" sz="1200" b="1" noProof="1">
                <a:solidFill>
                  <a:srgbClr val="FF0000"/>
                </a:solidFill>
                <a:latin typeface="Consolas" charset="0"/>
              </a:rPr>
              <a:t>substitution_mappings:</a:t>
            </a:r>
          </a:p>
          <a:p>
            <a:r>
              <a:rPr lang="en-US" sz="1200" noProof="1">
                <a:solidFill>
                  <a:srgbClr val="000000"/>
                </a:solidFill>
                <a:latin typeface="Consolas" charset="0"/>
              </a:rPr>
              <a:t>    node_type: &lt;</a:t>
            </a:r>
            <a:r>
              <a:rPr lang="en-US" sz="1200" u="sng" noProof="1">
                <a:solidFill>
                  <a:srgbClr val="0432FF"/>
                </a:solidFill>
                <a:latin typeface="Consolas" charset="0"/>
                <a:hlinkClick r:id="" action="ppaction://noaction"/>
              </a:rPr>
              <a:t>node_type_name</a:t>
            </a:r>
            <a:r>
              <a:rPr lang="en-US" sz="1200" noProof="1">
                <a:solidFill>
                  <a:srgbClr val="0432FF"/>
                </a:solidFill>
                <a:latin typeface="Consolas" charset="0"/>
                <a:hlinkClick r:id="" action="ppaction://noaction"/>
              </a:rPr>
              <a:t>&gt;</a:t>
            </a:r>
          </a:p>
          <a:p>
            <a:r>
              <a:rPr lang="en-US" sz="1200" noProof="1">
                <a:solidFill>
                  <a:srgbClr val="000000"/>
                </a:solidFill>
                <a:latin typeface="Consolas" charset="0"/>
              </a:rPr>
              <a:t>    capabilities:</a:t>
            </a:r>
          </a:p>
          <a:p>
            <a:r>
              <a:rPr lang="en-US" sz="1200" noProof="1">
                <a:solidFill>
                  <a:srgbClr val="000000"/>
                </a:solidFill>
                <a:latin typeface="Consolas" charset="0"/>
              </a:rPr>
              <a:t>      &lt;map_of_capability_mappings_to_expose&gt;</a:t>
            </a:r>
          </a:p>
          <a:p>
            <a:r>
              <a:rPr lang="en-US" sz="1200" noProof="1">
                <a:solidFill>
                  <a:srgbClr val="000000"/>
                </a:solidFill>
                <a:latin typeface="Consolas" charset="0"/>
              </a:rPr>
              <a:t>    requirements:</a:t>
            </a:r>
          </a:p>
          <a:p>
            <a:r>
              <a:rPr lang="en-US" sz="1200" noProof="1">
                <a:solidFill>
                  <a:srgbClr val="000000"/>
                </a:solidFill>
                <a:latin typeface="Consolas" charset="0"/>
              </a:rPr>
              <a:t>      &lt;map_of_requirement_mapping_to_expose&gt;</a:t>
            </a:r>
            <a:endParaRPr lang="en-US" sz="1200" noProof="1">
              <a:solidFill>
                <a:srgbClr val="000000"/>
              </a:solidFill>
              <a:latin typeface="Consolas" charset="0"/>
              <a:ea typeface="Consolas" charset="0"/>
              <a:cs typeface="Consolas" charset="0"/>
              <a:hlinkClick r:id="" action="ppaction://noaction"/>
            </a:endParaRPr>
          </a:p>
        </p:txBody>
      </p:sp>
      <p:sp>
        <p:nvSpPr>
          <p:cNvPr id="9" name="Rectangle 8"/>
          <p:cNvSpPr/>
          <p:nvPr/>
        </p:nvSpPr>
        <p:spPr>
          <a:xfrm>
            <a:off x="233265" y="766572"/>
            <a:ext cx="11271804" cy="646331"/>
          </a:xfrm>
          <a:prstGeom prst="rect">
            <a:avLst/>
          </a:prstGeom>
        </p:spPr>
        <p:txBody>
          <a:bodyPr wrap="none">
            <a:spAutoFit/>
          </a:bodyPr>
          <a:lstStyle/>
          <a:p>
            <a:r>
              <a:rPr lang="en-US" dirty="0">
                <a:solidFill>
                  <a:srgbClr val="3F51B5"/>
                </a:solidFill>
                <a:ea typeface="Calibri"/>
                <a:cs typeface="Calibri"/>
                <a:sym typeface="Calibri"/>
              </a:rPr>
              <a:t>The Topology where your node-relationship graph is declared</a:t>
            </a:r>
            <a:r>
              <a:rPr lang="mr-IN" dirty="0">
                <a:solidFill>
                  <a:srgbClr val="3F51B5"/>
                </a:solidFill>
                <a:ea typeface="Calibri"/>
                <a:cs typeface="Calibri"/>
                <a:sym typeface="Calibri"/>
              </a:rPr>
              <a:t>…</a:t>
            </a:r>
            <a:endParaRPr lang="en-US" dirty="0">
              <a:solidFill>
                <a:srgbClr val="3F51B5"/>
              </a:solidFill>
              <a:ea typeface="Calibri"/>
              <a:cs typeface="Calibri"/>
              <a:sym typeface="Calibri"/>
            </a:endParaRPr>
          </a:p>
          <a:p>
            <a:r>
              <a:rPr lang="en-US" dirty="0">
                <a:solidFill>
                  <a:srgbClr val="3F51B5"/>
                </a:solidFill>
                <a:ea typeface="Calibri"/>
                <a:cs typeface="Calibri"/>
                <a:sym typeface="Calibri"/>
              </a:rPr>
              <a:t>This is what the TOSCA Orchestrator does its “best” to deploy (with ”desired state” and maintain to (operational) policy</a:t>
            </a:r>
            <a:endParaRPr lang="en-US" dirty="0">
              <a:solidFill>
                <a:srgbClr val="000000"/>
              </a:solidFill>
            </a:endParaRPr>
          </a:p>
        </p:txBody>
      </p:sp>
      <p:sp>
        <p:nvSpPr>
          <p:cNvPr id="5" name="Rectangle 4"/>
          <p:cNvSpPr/>
          <p:nvPr/>
        </p:nvSpPr>
        <p:spPr>
          <a:xfrm>
            <a:off x="424310" y="5562600"/>
            <a:ext cx="10906768" cy="1015663"/>
          </a:xfrm>
          <a:prstGeom prst="rect">
            <a:avLst/>
          </a:prstGeom>
        </p:spPr>
        <p:txBody>
          <a:bodyPr wrap="none">
            <a:spAutoFit/>
          </a:bodyPr>
          <a:lstStyle/>
          <a:p>
            <a:r>
              <a:rPr lang="en-US" sz="2000" b="1" i="1" dirty="0">
                <a:solidFill>
                  <a:srgbClr val="FF0000"/>
                </a:solidFill>
                <a:ea typeface="Calibri"/>
                <a:cs typeface="Calibri"/>
                <a:sym typeface="Calibri"/>
              </a:rPr>
              <a:t>A Service Template can equal a Node (Template) via substitution mappings</a:t>
            </a:r>
          </a:p>
          <a:p>
            <a:r>
              <a:rPr lang="en-US" sz="2000" i="1" dirty="0">
                <a:solidFill>
                  <a:srgbClr val="FF0000"/>
                </a:solidFill>
                <a:ea typeface="Calibri"/>
                <a:cs typeface="Calibri"/>
                <a:sym typeface="Calibri"/>
              </a:rPr>
              <a:t>used indicate the Service Template’s Topology implements some Node Type (with Capabilities)</a:t>
            </a:r>
          </a:p>
          <a:p>
            <a:r>
              <a:rPr lang="mr-IN" sz="2000" i="1" dirty="0">
                <a:solidFill>
                  <a:srgbClr val="FF0000"/>
                </a:solidFill>
                <a:ea typeface="Calibri"/>
                <a:cs typeface="Calibri"/>
                <a:sym typeface="Calibri"/>
              </a:rPr>
              <a:t>…</a:t>
            </a:r>
            <a:r>
              <a:rPr lang="en-US" sz="2000" i="1" dirty="0">
                <a:solidFill>
                  <a:srgbClr val="FF0000"/>
                </a:solidFill>
                <a:ea typeface="Calibri"/>
                <a:cs typeface="Calibri"/>
                <a:sym typeface="Calibri"/>
              </a:rPr>
              <a:t> which can be used to “fulfill” an abstract Requirement in another Service Template (at deployment)!!!</a:t>
            </a:r>
            <a:endParaRPr lang="en-US" sz="2000" i="1" dirty="0">
              <a:solidFill>
                <a:srgbClr val="FF0000"/>
              </a:solidFill>
            </a:endParaRPr>
          </a:p>
        </p:txBody>
      </p:sp>
      <p:sp>
        <p:nvSpPr>
          <p:cNvPr id="6" name="Line Callout 2 (Border and Accent Bar) 5"/>
          <p:cNvSpPr/>
          <p:nvPr/>
        </p:nvSpPr>
        <p:spPr>
          <a:xfrm>
            <a:off x="8077200" y="1676400"/>
            <a:ext cx="3733800" cy="2514600"/>
          </a:xfrm>
          <a:prstGeom prst="accentBorderCallout2">
            <a:avLst>
              <a:gd name="adj1" fmla="val 38158"/>
              <a:gd name="adj2" fmla="val -3682"/>
              <a:gd name="adj3" fmla="val 38494"/>
              <a:gd name="adj4" fmla="val -15935"/>
              <a:gd name="adj5" fmla="val 63613"/>
              <a:gd name="adj6" fmla="val -131669"/>
            </a:avLst>
          </a:prstGeom>
          <a:solidFill>
            <a:srgbClr val="3F51B5">
              <a:alpha val="5000"/>
            </a:srgbClr>
          </a:solidFill>
          <a:ln>
            <a:solidFill>
              <a:srgbClr val="3F5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i="1" u="sng" dirty="0">
                <a:solidFill>
                  <a:srgbClr val="4F81BD">
                    <a:lumMod val="50000"/>
                  </a:srgbClr>
                </a:solidFill>
                <a:sym typeface="Verdana" charset="0"/>
              </a:rPr>
              <a:t>Declarative Workflow</a:t>
            </a:r>
          </a:p>
          <a:p>
            <a:pPr algn="ctr"/>
            <a:endParaRPr lang="en-US" altLang="zh-CN" sz="1400" b="1" i="1" u="sng" dirty="0">
              <a:solidFill>
                <a:srgbClr val="4F81BD">
                  <a:lumMod val="50000"/>
                </a:srgbClr>
              </a:solidFill>
              <a:sym typeface="Verdana" charset="0"/>
            </a:endParaRPr>
          </a:p>
          <a:p>
            <a:pPr marL="285750" indent="-285750">
              <a:buFont typeface="Arial" charset="0"/>
              <a:buChar char="•"/>
            </a:pPr>
            <a:r>
              <a:rPr lang="en-US" altLang="zh-CN" sz="1400" b="1" i="1" dirty="0">
                <a:solidFill>
                  <a:srgbClr val="4F81BD">
                    <a:lumMod val="50000"/>
                  </a:srgbClr>
                </a:solidFill>
                <a:sym typeface="Verdana" charset="0"/>
              </a:rPr>
              <a:t>Introduced in v1.1</a:t>
            </a:r>
          </a:p>
          <a:p>
            <a:pPr marL="285750" indent="-285750">
              <a:buFont typeface="Arial" charset="0"/>
              <a:buChar char="•"/>
            </a:pPr>
            <a:r>
              <a:rPr lang="en-US" altLang="zh-CN" sz="1400" b="1" i="1" dirty="0">
                <a:solidFill>
                  <a:srgbClr val="4F81BD">
                    <a:lumMod val="50000"/>
                  </a:srgbClr>
                </a:solidFill>
                <a:sym typeface="Verdana" charset="0"/>
              </a:rPr>
              <a:t>Designed to Support complex installs / Configurations.</a:t>
            </a:r>
          </a:p>
          <a:p>
            <a:pPr marL="285750" indent="-285750">
              <a:buFont typeface="Arial" charset="0"/>
              <a:buChar char="•"/>
            </a:pPr>
            <a:r>
              <a:rPr lang="en-US" altLang="zh-CN" sz="1400" b="1" i="1" dirty="0">
                <a:solidFill>
                  <a:srgbClr val="4F81BD">
                    <a:lumMod val="50000"/>
                  </a:srgbClr>
                </a:solidFill>
                <a:sym typeface="Verdana" charset="0"/>
              </a:rPr>
              <a:t>Preserve investment in legacy scripts</a:t>
            </a:r>
          </a:p>
          <a:p>
            <a:pPr marL="285750" indent="-285750">
              <a:buFont typeface="Arial" charset="0"/>
              <a:buChar char="•"/>
            </a:pPr>
            <a:r>
              <a:rPr lang="en-US" altLang="zh-CN" sz="1400" b="1" i="1" dirty="0">
                <a:solidFill>
                  <a:srgbClr val="4F81BD">
                    <a:lumMod val="50000"/>
                  </a:srgbClr>
                </a:solidFill>
                <a:sym typeface="Verdana" charset="0"/>
              </a:rPr>
              <a:t>Integrates with TOSCA Orchestrator (operations)</a:t>
            </a:r>
          </a:p>
          <a:p>
            <a:pPr marL="285750" indent="-285750">
              <a:buFont typeface="Arial" charset="0"/>
              <a:buChar char="•"/>
            </a:pPr>
            <a:r>
              <a:rPr lang="en-US" altLang="zh-CN" sz="1400" b="1" i="1" dirty="0">
                <a:solidFill>
                  <a:srgbClr val="4F81BD">
                    <a:lumMod val="50000"/>
                  </a:srgbClr>
                </a:solidFill>
                <a:sym typeface="Verdana" charset="0"/>
              </a:rPr>
              <a:t>Careful to take over at known state and return to known state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76067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圆角矩形 3"/>
          <p:cNvSpPr>
            <a:spLocks noChangeArrowheads="1"/>
          </p:cNvSpPr>
          <p:nvPr/>
        </p:nvSpPr>
        <p:spPr bwMode="auto">
          <a:xfrm>
            <a:off x="9215828" y="3123189"/>
            <a:ext cx="2372250" cy="2210811"/>
          </a:xfrm>
          <a:prstGeom prst="roundRect">
            <a:avLst>
              <a:gd name="adj" fmla="val 16667"/>
            </a:avLst>
          </a:prstGeom>
          <a:gradFill rotWithShape="1">
            <a:gsLst>
              <a:gs pos="0">
                <a:schemeClr val="accent2">
                  <a:lumMod val="40000"/>
                  <a:lumOff val="60000"/>
                </a:schemeClr>
              </a:gs>
              <a:gs pos="35001">
                <a:schemeClr val="accent2">
                  <a:lumMod val="25000"/>
                  <a:lumOff val="75000"/>
                </a:schemeClr>
              </a:gs>
              <a:gs pos="100000">
                <a:schemeClr val="accent2">
                  <a:lumMod val="15000"/>
                  <a:lumOff val="85000"/>
                </a:schemeClr>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tIns="0"/>
          <a:lstStyle/>
          <a:p>
            <a:pPr algn="ctr">
              <a:defRPr/>
            </a:pPr>
            <a:r>
              <a:rPr lang="en-US" altLang="zh-CN" sz="1600" b="1" i="1" dirty="0">
                <a:solidFill>
                  <a:srgbClr val="000000"/>
                </a:solidFill>
              </a:rPr>
              <a:t>Analytics</a:t>
            </a:r>
          </a:p>
          <a:p>
            <a:pPr algn="ctr">
              <a:defRPr/>
            </a:pPr>
            <a:r>
              <a:rPr lang="en-US" altLang="zh-CN" sz="1600" b="1" i="1" dirty="0">
                <a:solidFill>
                  <a:srgbClr val="000000"/>
                </a:solidFill>
              </a:rPr>
              <a:t>Service</a:t>
            </a:r>
          </a:p>
          <a:p>
            <a:pPr algn="ctr">
              <a:defRPr/>
            </a:pPr>
            <a:r>
              <a:rPr lang="en-US" altLang="zh-CN" sz="1600" i="1" dirty="0">
                <a:solidFill>
                  <a:srgbClr val="000000"/>
                </a:solidFill>
              </a:rPr>
              <a:t>(Topology)</a:t>
            </a:r>
            <a:endParaRPr lang="zh-CN" altLang="en-US" sz="1600" i="1" dirty="0">
              <a:solidFill>
                <a:srgbClr val="000000"/>
              </a:solidFill>
            </a:endParaRPr>
          </a:p>
        </p:txBody>
      </p:sp>
      <p:sp>
        <p:nvSpPr>
          <p:cNvPr id="86" name="圆角矩形 3"/>
          <p:cNvSpPr>
            <a:spLocks noChangeArrowheads="1"/>
          </p:cNvSpPr>
          <p:nvPr/>
        </p:nvSpPr>
        <p:spPr bwMode="auto">
          <a:xfrm>
            <a:off x="653733" y="1295400"/>
            <a:ext cx="3637127" cy="3305490"/>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tIns="0"/>
          <a:lstStyle/>
          <a:p>
            <a:pPr algn="ctr">
              <a:defRPr/>
            </a:pPr>
            <a:r>
              <a:rPr lang="en-US" altLang="zh-CN" sz="1600" b="1" i="1" dirty="0">
                <a:solidFill>
                  <a:srgbClr val="000000"/>
                </a:solidFill>
              </a:rPr>
              <a:t>Cloud Application</a:t>
            </a:r>
          </a:p>
          <a:p>
            <a:pPr algn="ctr">
              <a:defRPr/>
            </a:pPr>
            <a:r>
              <a:rPr lang="en-US" altLang="zh-CN" sz="1600" i="1" dirty="0">
                <a:solidFill>
                  <a:srgbClr val="000000"/>
                </a:solidFill>
              </a:rPr>
              <a:t>(Topology)</a:t>
            </a:r>
            <a:endParaRPr lang="zh-CN" altLang="en-US" sz="1600" i="1" dirty="0">
              <a:solidFill>
                <a:srgbClr val="000000"/>
              </a:solidFill>
            </a:endParaRPr>
          </a:p>
        </p:txBody>
      </p:sp>
      <p:sp>
        <p:nvSpPr>
          <p:cNvPr id="2" name="Title 1"/>
          <p:cNvSpPr>
            <a:spLocks noGrp="1"/>
          </p:cNvSpPr>
          <p:nvPr>
            <p:ph type="title"/>
          </p:nvPr>
        </p:nvSpPr>
        <p:spPr/>
        <p:txBody>
          <a:bodyPr>
            <a:normAutofit fontScale="90000"/>
          </a:bodyPr>
          <a:lstStyle/>
          <a:p>
            <a:r>
              <a:rPr lang="en-US" dirty="0"/>
              <a:t>Composition – Substitution of Abstract Services</a:t>
            </a:r>
            <a:endParaRPr lang="en-US" sz="2200" b="0" i="1" dirty="0"/>
          </a:p>
        </p:txBody>
      </p:sp>
      <p:sp>
        <p:nvSpPr>
          <p:cNvPr id="21" name="TextBox 33"/>
          <p:cNvSpPr txBox="1">
            <a:spLocks noChangeArrowheads="1"/>
          </p:cNvSpPr>
          <p:nvPr/>
        </p:nvSpPr>
        <p:spPr bwMode="auto">
          <a:xfrm>
            <a:off x="318855" y="5363751"/>
            <a:ext cx="11201400" cy="14052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2133" i="1" dirty="0">
                <a:solidFill>
                  <a:srgbClr val="000000">
                    <a:lumMod val="95000"/>
                    <a:lumOff val="5000"/>
                  </a:srgbClr>
                </a:solidFill>
                <a:sym typeface="Verdana" charset="0"/>
              </a:rPr>
              <a:t>Orchestrators can “</a:t>
            </a:r>
            <a:r>
              <a:rPr lang="en-US" altLang="zh-CN" sz="2133" b="1" i="1" dirty="0">
                <a:solidFill>
                  <a:srgbClr val="000000">
                    <a:lumMod val="95000"/>
                    <a:lumOff val="5000"/>
                  </a:srgbClr>
                </a:solidFill>
                <a:sym typeface="Verdana" charset="0"/>
              </a:rPr>
              <a:t>substitute</a:t>
            </a:r>
            <a:r>
              <a:rPr lang="en-US" altLang="zh-CN" sz="2133" i="1" dirty="0">
                <a:solidFill>
                  <a:srgbClr val="000000">
                    <a:lumMod val="95000"/>
                    <a:lumOff val="5000"/>
                  </a:srgbClr>
                </a:solidFill>
                <a:sym typeface="Verdana" charset="0"/>
              </a:rPr>
              <a:t>” for abstract nodes…</a:t>
            </a:r>
          </a:p>
          <a:p>
            <a:r>
              <a:rPr lang="en-US" altLang="zh-CN" sz="2133" i="1" dirty="0">
                <a:solidFill>
                  <a:srgbClr val="000000">
                    <a:lumMod val="95000"/>
                    <a:lumOff val="5000"/>
                  </a:srgbClr>
                </a:solidFill>
                <a:sym typeface="Verdana" charset="0"/>
              </a:rPr>
              <a:t>                                    … as long as all declared “</a:t>
            </a:r>
            <a:r>
              <a:rPr lang="en-US" altLang="zh-CN" sz="2133" b="1" i="1" dirty="0">
                <a:solidFill>
                  <a:srgbClr val="000000">
                    <a:lumMod val="95000"/>
                    <a:lumOff val="5000"/>
                  </a:srgbClr>
                </a:solidFill>
                <a:sym typeface="Verdana" charset="0"/>
              </a:rPr>
              <a:t>requirements</a:t>
            </a:r>
            <a:r>
              <a:rPr lang="en-US" altLang="zh-CN" sz="2133" i="1" dirty="0">
                <a:solidFill>
                  <a:srgbClr val="000000">
                    <a:lumMod val="95000"/>
                    <a:lumOff val="5000"/>
                  </a:srgbClr>
                </a:solidFill>
                <a:sym typeface="Verdana" charset="0"/>
              </a:rPr>
              <a:t>” are met:</a:t>
            </a:r>
          </a:p>
          <a:p>
            <a:pPr marL="342900" indent="-342900">
              <a:buFont typeface="Arial" charset="0"/>
              <a:buChar char="•"/>
            </a:pPr>
            <a:r>
              <a:rPr lang="en-US" altLang="zh-CN" sz="2133" b="1" i="1" dirty="0">
                <a:solidFill>
                  <a:srgbClr val="00A4A1">
                    <a:lumMod val="50000"/>
                  </a:srgbClr>
                </a:solidFill>
                <a:sym typeface="Verdana" charset="0"/>
              </a:rPr>
              <a:t>Monitoring Service </a:t>
            </a:r>
            <a:r>
              <a:rPr lang="en-US" altLang="zh-CN" sz="2133" i="1" dirty="0">
                <a:solidFill>
                  <a:srgbClr val="000000">
                    <a:lumMod val="95000"/>
                    <a:lumOff val="5000"/>
                  </a:srgbClr>
                </a:solidFill>
                <a:sym typeface="Verdana" charset="0"/>
              </a:rPr>
              <a:t>can be </a:t>
            </a:r>
            <a:r>
              <a:rPr lang="en-US" altLang="zh-CN" sz="2133" b="1" i="1" u="sng" dirty="0">
                <a:solidFill>
                  <a:srgbClr val="000000">
                    <a:lumMod val="95000"/>
                    <a:lumOff val="5000"/>
                  </a:srgbClr>
                </a:solidFill>
                <a:sym typeface="Verdana" charset="0"/>
              </a:rPr>
              <a:t>substituted</a:t>
            </a:r>
            <a:r>
              <a:rPr lang="en-US" altLang="zh-CN" sz="2133" b="1" i="1" dirty="0">
                <a:solidFill>
                  <a:srgbClr val="000000">
                    <a:lumMod val="95000"/>
                    <a:lumOff val="5000"/>
                  </a:srgbClr>
                </a:solidFill>
                <a:sym typeface="Verdana" charset="0"/>
              </a:rPr>
              <a:t>  </a:t>
            </a:r>
            <a:r>
              <a:rPr lang="en-US" altLang="zh-CN" sz="2133" i="1" dirty="0">
                <a:solidFill>
                  <a:srgbClr val="00A4A1">
                    <a:lumMod val="50000"/>
                  </a:srgbClr>
                </a:solidFill>
                <a:sym typeface="Verdana" charset="0"/>
              </a:rPr>
              <a:t>in </a:t>
            </a:r>
            <a:r>
              <a:rPr lang="en-US" altLang="zh-CN" sz="2133" b="1" i="1" dirty="0">
                <a:solidFill>
                  <a:srgbClr val="3F51B5"/>
                </a:solidFill>
                <a:sym typeface="Verdana" charset="0"/>
              </a:rPr>
              <a:t>Cloud</a:t>
            </a:r>
            <a:r>
              <a:rPr lang="en-US" altLang="zh-CN" sz="2133" i="1" dirty="0">
                <a:solidFill>
                  <a:srgbClr val="3F51B5"/>
                </a:solidFill>
                <a:sym typeface="Verdana" charset="0"/>
              </a:rPr>
              <a:t> </a:t>
            </a:r>
            <a:r>
              <a:rPr lang="en-US" altLang="zh-CN" sz="2133" b="1" i="1" dirty="0">
                <a:solidFill>
                  <a:srgbClr val="3F51B5"/>
                </a:solidFill>
                <a:sym typeface="Verdana" charset="0"/>
              </a:rPr>
              <a:t>Application </a:t>
            </a:r>
          </a:p>
          <a:p>
            <a:pPr marL="342900" indent="-342900">
              <a:buFont typeface="Arial" charset="0"/>
              <a:buChar char="•"/>
            </a:pPr>
            <a:r>
              <a:rPr lang="en-US" altLang="zh-CN" sz="2133" b="1" i="1" dirty="0">
                <a:solidFill>
                  <a:srgbClr val="C00000"/>
                </a:solidFill>
                <a:sym typeface="Verdana" charset="0"/>
              </a:rPr>
              <a:t>Analytics Service </a:t>
            </a:r>
            <a:r>
              <a:rPr lang="en-US" altLang="zh-CN" sz="2133" i="1" dirty="0">
                <a:solidFill>
                  <a:srgbClr val="000000">
                    <a:lumMod val="95000"/>
                    <a:lumOff val="5000"/>
                  </a:srgbClr>
                </a:solidFill>
                <a:sym typeface="Verdana" charset="0"/>
              </a:rPr>
              <a:t>can be </a:t>
            </a:r>
            <a:r>
              <a:rPr lang="en-US" altLang="zh-CN" sz="2133" b="1" i="1" u="sng" dirty="0">
                <a:solidFill>
                  <a:srgbClr val="000000">
                    <a:lumMod val="95000"/>
                    <a:lumOff val="5000"/>
                  </a:srgbClr>
                </a:solidFill>
                <a:sym typeface="Verdana" charset="0"/>
              </a:rPr>
              <a:t>substituted</a:t>
            </a:r>
            <a:r>
              <a:rPr lang="en-US" altLang="zh-CN" sz="2133" b="1" i="1" dirty="0">
                <a:solidFill>
                  <a:srgbClr val="000000">
                    <a:lumMod val="95000"/>
                    <a:lumOff val="5000"/>
                  </a:srgbClr>
                </a:solidFill>
                <a:sym typeface="Verdana" charset="0"/>
              </a:rPr>
              <a:t> </a:t>
            </a:r>
            <a:r>
              <a:rPr lang="en-US" altLang="zh-CN" sz="2133" i="1" dirty="0">
                <a:solidFill>
                  <a:srgbClr val="000000">
                    <a:lumMod val="95000"/>
                    <a:lumOff val="5000"/>
                  </a:srgbClr>
                </a:solidFill>
                <a:sym typeface="Verdana" charset="0"/>
              </a:rPr>
              <a:t>in </a:t>
            </a:r>
            <a:r>
              <a:rPr lang="en-US" altLang="zh-CN" sz="2133" b="1" i="1" dirty="0">
                <a:solidFill>
                  <a:srgbClr val="00A4A1">
                    <a:lumMod val="50000"/>
                  </a:srgbClr>
                </a:solidFill>
                <a:sym typeface="Verdana" charset="0"/>
              </a:rPr>
              <a:t>Monitoring Service </a:t>
            </a:r>
            <a:endParaRPr lang="zh-CN" altLang="en-US" sz="2133" b="1" i="1" dirty="0">
              <a:solidFill>
                <a:srgbClr val="00A4A1">
                  <a:lumMod val="50000"/>
                </a:srgbClr>
              </a:solidFill>
              <a:sym typeface="Verdana" charset="0"/>
            </a:endParaRPr>
          </a:p>
        </p:txBody>
      </p:sp>
      <p:sp>
        <p:nvSpPr>
          <p:cNvPr id="28" name="矩形 2"/>
          <p:cNvSpPr>
            <a:spLocks noChangeArrowheads="1"/>
          </p:cNvSpPr>
          <p:nvPr/>
        </p:nvSpPr>
        <p:spPr bwMode="auto">
          <a:xfrm>
            <a:off x="309036" y="734896"/>
            <a:ext cx="1129241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buClr>
                <a:srgbClr val="444445"/>
              </a:buClr>
              <a:buSzPct val="25000"/>
            </a:pPr>
            <a:r>
              <a:rPr lang="en-US" altLang="zh-CN" sz="2400" b="1" i="1" dirty="0">
                <a:solidFill>
                  <a:srgbClr val="3F51B5"/>
                </a:solidFill>
              </a:rPr>
              <a:t>Abstract nodes in one TOSCA topology can be substituted with another topology</a:t>
            </a:r>
            <a:endParaRPr lang="zh-CN" altLang="en-US" sz="2400" b="1" dirty="0">
              <a:solidFill>
                <a:srgbClr val="3F51B5"/>
              </a:solidFill>
            </a:endParaRPr>
          </a:p>
        </p:txBody>
      </p:sp>
      <p:cxnSp>
        <p:nvCxnSpPr>
          <p:cNvPr id="46" name="Straight Connector 12"/>
          <p:cNvCxnSpPr>
            <a:cxnSpLocks noChangeShapeType="1"/>
            <a:stCxn id="47" idx="1"/>
            <a:endCxn id="42" idx="3"/>
          </p:cNvCxnSpPr>
          <p:nvPr/>
        </p:nvCxnSpPr>
        <p:spPr bwMode="auto">
          <a:xfrm rot="10800000" flipV="1">
            <a:off x="2773820" y="2591530"/>
            <a:ext cx="139124" cy="590457"/>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grpSp>
        <p:nvGrpSpPr>
          <p:cNvPr id="66" name="Group 65"/>
          <p:cNvGrpSpPr/>
          <p:nvPr/>
        </p:nvGrpSpPr>
        <p:grpSpPr>
          <a:xfrm>
            <a:off x="2912944" y="2056147"/>
            <a:ext cx="1223618" cy="979792"/>
            <a:chOff x="4487334" y="2413350"/>
            <a:chExt cx="1337565" cy="1071033"/>
          </a:xfrm>
        </p:grpSpPr>
        <p:sp>
          <p:nvSpPr>
            <p:cNvPr id="39" name="Web Server Tier"/>
            <p:cNvSpPr>
              <a:spLocks noChangeArrowheads="1"/>
            </p:cNvSpPr>
            <p:nvPr/>
          </p:nvSpPr>
          <p:spPr bwMode="auto">
            <a:xfrm>
              <a:off x="4595284" y="2413350"/>
              <a:ext cx="1229615" cy="1071033"/>
            </a:xfrm>
            <a:prstGeom prst="roundRect">
              <a:avLst>
                <a:gd name="adj" fmla="val 16667"/>
              </a:avLst>
            </a:prstGeom>
            <a:solidFill>
              <a:schemeClr val="accent3">
                <a:lumMod val="20000"/>
                <a:lumOff val="80000"/>
              </a:schemeClr>
            </a:solidFill>
            <a:ln w="15875">
              <a:solidFill>
                <a:srgbClr val="4A7EBB"/>
              </a:solidFill>
              <a:prstDash val="dash"/>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Monitoring</a:t>
              </a:r>
            </a:p>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Service</a:t>
              </a:r>
            </a:p>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(Abstract)</a:t>
              </a:r>
            </a:p>
          </p:txBody>
        </p:sp>
        <p:sp>
          <p:nvSpPr>
            <p:cNvPr id="47" name="Rectangle 14"/>
            <p:cNvSpPr>
              <a:spLocks noChangeArrowheads="1"/>
            </p:cNvSpPr>
            <p:nvPr/>
          </p:nvSpPr>
          <p:spPr bwMode="auto">
            <a:xfrm>
              <a:off x="4487334" y="2852540"/>
              <a:ext cx="213784"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A4A1">
                    <a:lumMod val="50000"/>
                  </a:srgbClr>
                </a:solidFill>
                <a:cs typeface="Arial" charset="0"/>
              </a:endParaRPr>
            </a:p>
          </p:txBody>
        </p:sp>
      </p:grpSp>
      <p:grpSp>
        <p:nvGrpSpPr>
          <p:cNvPr id="71" name="Group 70"/>
          <p:cNvGrpSpPr/>
          <p:nvPr/>
        </p:nvGrpSpPr>
        <p:grpSpPr>
          <a:xfrm>
            <a:off x="999537" y="1936901"/>
            <a:ext cx="1101007" cy="656878"/>
            <a:chOff x="2133600" y="2133600"/>
            <a:chExt cx="1101007" cy="656878"/>
          </a:xfrm>
        </p:grpSpPr>
        <p:sp>
          <p:nvSpPr>
            <p:cNvPr id="72" name="Web Server Tier"/>
            <p:cNvSpPr>
              <a:spLocks noChangeArrowheads="1"/>
            </p:cNvSpPr>
            <p:nvPr/>
          </p:nvSpPr>
          <p:spPr bwMode="auto">
            <a:xfrm>
              <a:off x="2133600" y="2133600"/>
              <a:ext cx="1031159" cy="6568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Java</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Application</a:t>
              </a:r>
            </a:p>
          </p:txBody>
        </p:sp>
        <p:sp>
          <p:nvSpPr>
            <p:cNvPr id="73" name="Rectangle 14"/>
            <p:cNvSpPr>
              <a:spLocks noChangeArrowheads="1"/>
            </p:cNvSpPr>
            <p:nvPr/>
          </p:nvSpPr>
          <p:spPr bwMode="auto">
            <a:xfrm>
              <a:off x="3039874" y="2366054"/>
              <a:ext cx="194733"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grpSp>
        <p:nvGrpSpPr>
          <p:cNvPr id="76" name="Group 75"/>
          <p:cNvGrpSpPr/>
          <p:nvPr/>
        </p:nvGrpSpPr>
        <p:grpSpPr>
          <a:xfrm>
            <a:off x="1499928" y="2853549"/>
            <a:ext cx="1273892" cy="730830"/>
            <a:chOff x="2002708" y="2133600"/>
            <a:chExt cx="1273892" cy="730830"/>
          </a:xfrm>
        </p:grpSpPr>
        <p:sp>
          <p:nvSpPr>
            <p:cNvPr id="33" name="Web Server Tier"/>
            <p:cNvSpPr>
              <a:spLocks noChangeArrowheads="1"/>
            </p:cNvSpPr>
            <p:nvPr/>
          </p:nvSpPr>
          <p:spPr bwMode="auto">
            <a:xfrm>
              <a:off x="2133600" y="2133600"/>
              <a:ext cx="1031159" cy="6568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t"/>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Web</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Application</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Server</a:t>
              </a:r>
            </a:p>
          </p:txBody>
        </p:sp>
        <p:sp>
          <p:nvSpPr>
            <p:cNvPr id="42" name="Rectangle 14"/>
            <p:cNvSpPr>
              <a:spLocks noChangeArrowheads="1"/>
            </p:cNvSpPr>
            <p:nvPr/>
          </p:nvSpPr>
          <p:spPr bwMode="auto">
            <a:xfrm>
              <a:off x="3081867" y="2315989"/>
              <a:ext cx="194733"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t"/>
            <a:lstStyle/>
            <a:p>
              <a:pPr algn="ctr">
                <a:defRPr/>
              </a:pPr>
              <a:endParaRPr lang="en-US" altLang="zh-CN" sz="1333">
                <a:solidFill>
                  <a:srgbClr val="000000"/>
                </a:solidFill>
                <a:cs typeface="Arial" charset="0"/>
              </a:endParaRPr>
            </a:p>
          </p:txBody>
        </p:sp>
        <p:sp>
          <p:nvSpPr>
            <p:cNvPr id="74" name="Rectangle 14"/>
            <p:cNvSpPr>
              <a:spLocks noChangeArrowheads="1"/>
            </p:cNvSpPr>
            <p:nvPr/>
          </p:nvSpPr>
          <p:spPr bwMode="auto">
            <a:xfrm>
              <a:off x="2002708" y="2321700"/>
              <a:ext cx="194733"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t"/>
            <a:lstStyle/>
            <a:p>
              <a:pPr algn="ctr">
                <a:defRPr/>
              </a:pPr>
              <a:endParaRPr lang="en-US" altLang="zh-CN" sz="1333">
                <a:solidFill>
                  <a:srgbClr val="000000"/>
                </a:solidFill>
                <a:cs typeface="Arial" charset="0"/>
              </a:endParaRPr>
            </a:p>
          </p:txBody>
        </p:sp>
        <p:sp>
          <p:nvSpPr>
            <p:cNvPr id="75" name="Rectangle 14"/>
            <p:cNvSpPr>
              <a:spLocks noChangeArrowheads="1"/>
            </p:cNvSpPr>
            <p:nvPr/>
          </p:nvSpPr>
          <p:spPr bwMode="auto">
            <a:xfrm>
              <a:off x="2551812" y="2699269"/>
              <a:ext cx="197740" cy="165161"/>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t"/>
            <a:lstStyle/>
            <a:p>
              <a:pPr algn="ctr">
                <a:defRPr/>
              </a:pPr>
              <a:endParaRPr lang="en-US" altLang="zh-CN" sz="1333">
                <a:solidFill>
                  <a:srgbClr val="000000"/>
                </a:solidFill>
                <a:cs typeface="Arial" charset="0"/>
              </a:endParaRPr>
            </a:p>
          </p:txBody>
        </p:sp>
      </p:grpSp>
      <p:cxnSp>
        <p:nvCxnSpPr>
          <p:cNvPr id="79" name="Straight Connector 12"/>
          <p:cNvCxnSpPr>
            <a:cxnSpLocks noChangeShapeType="1"/>
            <a:stCxn id="74" idx="1"/>
            <a:endCxn id="73" idx="3"/>
          </p:cNvCxnSpPr>
          <p:nvPr/>
        </p:nvCxnSpPr>
        <p:spPr bwMode="auto">
          <a:xfrm rot="10800000" flipH="1">
            <a:off x="1499928" y="2315405"/>
            <a:ext cx="600616" cy="872294"/>
          </a:xfrm>
          <a:prstGeom prst="bentConnector5">
            <a:avLst>
              <a:gd name="adj1" fmla="val -38061"/>
              <a:gd name="adj2" fmla="val 50000"/>
              <a:gd name="adj3" fmla="val 138061"/>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cxnSp>
        <p:nvCxnSpPr>
          <p:cNvPr id="82" name="Straight Connector 12"/>
          <p:cNvCxnSpPr>
            <a:cxnSpLocks noChangeShapeType="1"/>
            <a:stCxn id="89" idx="0"/>
            <a:endCxn id="75" idx="2"/>
          </p:cNvCxnSpPr>
          <p:nvPr/>
        </p:nvCxnSpPr>
        <p:spPr bwMode="auto">
          <a:xfrm rot="5400000" flipH="1" flipV="1">
            <a:off x="1882952" y="3459690"/>
            <a:ext cx="140260" cy="389639"/>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grpSp>
        <p:nvGrpSpPr>
          <p:cNvPr id="87" name="Group 86"/>
          <p:cNvGrpSpPr/>
          <p:nvPr/>
        </p:nvGrpSpPr>
        <p:grpSpPr>
          <a:xfrm>
            <a:off x="1249731" y="3724639"/>
            <a:ext cx="1031159" cy="644895"/>
            <a:chOff x="2133600" y="2074603"/>
            <a:chExt cx="1031159" cy="644895"/>
          </a:xfrm>
        </p:grpSpPr>
        <p:sp>
          <p:nvSpPr>
            <p:cNvPr id="88" name="Web Server Tier"/>
            <p:cNvSpPr>
              <a:spLocks noChangeArrowheads="1"/>
            </p:cNvSpPr>
            <p:nvPr/>
          </p:nvSpPr>
          <p:spPr bwMode="auto">
            <a:xfrm>
              <a:off x="2133600" y="2162943"/>
              <a:ext cx="1031159" cy="556555"/>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b"/>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a:solidFill>
                    <a:srgbClr val="000000"/>
                  </a:solidFill>
                  <a:latin typeface="Calibri" panose="020F0502020204030204"/>
                  <a:ea typeface="宋体" pitchFamily="2" charset="-122"/>
                  <a:sym typeface="Arial" pitchFamily="34" charset="0"/>
                </a:rPr>
                <a:t>SQL</a:t>
              </a:r>
              <a:endParaRPr lang="en-US" altLang="en-US" sz="1200" i="1" dirty="0">
                <a:solidFill>
                  <a:srgbClr val="000000"/>
                </a:solidFill>
                <a:latin typeface="Calibri" panose="020F0502020204030204"/>
                <a:ea typeface="宋体" pitchFamily="2" charset="-122"/>
                <a:sym typeface="Arial" pitchFamily="34" charset="0"/>
              </a:endParaRP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Datastore</a:t>
              </a:r>
            </a:p>
          </p:txBody>
        </p:sp>
        <p:sp>
          <p:nvSpPr>
            <p:cNvPr id="89" name="Rectangle 14"/>
            <p:cNvSpPr>
              <a:spLocks noChangeArrowheads="1"/>
            </p:cNvSpPr>
            <p:nvPr/>
          </p:nvSpPr>
          <p:spPr bwMode="auto">
            <a:xfrm>
              <a:off x="2494583" y="2074603"/>
              <a:ext cx="295097" cy="16454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sp>
        <p:nvSpPr>
          <p:cNvPr id="17" name="左大括号 28"/>
          <p:cNvSpPr/>
          <p:nvPr/>
        </p:nvSpPr>
        <p:spPr>
          <a:xfrm>
            <a:off x="4081816" y="2299584"/>
            <a:ext cx="706131" cy="2459029"/>
          </a:xfrm>
          <a:prstGeom prst="leftBrace">
            <a:avLst>
              <a:gd name="adj1" fmla="val 11623"/>
              <a:gd name="adj2" fmla="val 15077"/>
            </a:avLst>
          </a:prstGeom>
          <a:ln w="2222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solidFill>
                <a:srgbClr val="000000"/>
              </a:solidFill>
              <a:latin typeface="Arial" charset="0"/>
              <a:ea typeface="宋体" charset="0"/>
              <a:cs typeface="宋体" charset="0"/>
            </a:endParaRPr>
          </a:p>
        </p:txBody>
      </p:sp>
      <p:sp>
        <p:nvSpPr>
          <p:cNvPr id="92" name="圆角矩形 3"/>
          <p:cNvSpPr>
            <a:spLocks noChangeArrowheads="1"/>
          </p:cNvSpPr>
          <p:nvPr/>
        </p:nvSpPr>
        <p:spPr bwMode="auto">
          <a:xfrm>
            <a:off x="5069750" y="2088887"/>
            <a:ext cx="3239266" cy="2798063"/>
          </a:xfrm>
          <a:prstGeom prst="roundRect">
            <a:avLst>
              <a:gd name="adj" fmla="val 16667"/>
            </a:avLst>
          </a:prstGeom>
          <a:gradFill rotWithShape="1">
            <a:gsLst>
              <a:gs pos="0">
                <a:schemeClr val="accent3">
                  <a:lumMod val="41000"/>
                  <a:lumOff val="59000"/>
                </a:schemeClr>
              </a:gs>
              <a:gs pos="35001">
                <a:schemeClr val="accent3">
                  <a:lumMod val="32000"/>
                  <a:lumOff val="68000"/>
                </a:schemeClr>
              </a:gs>
              <a:gs pos="100000">
                <a:schemeClr val="accent3">
                  <a:lumMod val="12000"/>
                  <a:lumOff val="88000"/>
                </a:schemeClr>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tIns="0"/>
          <a:lstStyle/>
          <a:p>
            <a:pPr algn="ctr">
              <a:defRPr/>
            </a:pPr>
            <a:r>
              <a:rPr lang="en-US" altLang="zh-CN" sz="1600" b="1" i="1" dirty="0">
                <a:solidFill>
                  <a:srgbClr val="000000"/>
                </a:solidFill>
              </a:rPr>
              <a:t>Monitoring Service</a:t>
            </a:r>
          </a:p>
          <a:p>
            <a:pPr algn="ctr">
              <a:defRPr/>
            </a:pPr>
            <a:r>
              <a:rPr lang="en-US" altLang="zh-CN" sz="1600" i="1" dirty="0">
                <a:solidFill>
                  <a:srgbClr val="000000"/>
                </a:solidFill>
              </a:rPr>
              <a:t>(Topology)</a:t>
            </a:r>
            <a:endParaRPr lang="zh-CN" altLang="en-US" sz="1600" i="1" dirty="0">
              <a:solidFill>
                <a:srgbClr val="000000"/>
              </a:solidFill>
            </a:endParaRPr>
          </a:p>
        </p:txBody>
      </p:sp>
      <p:sp>
        <p:nvSpPr>
          <p:cNvPr id="93" name="左大括号 28"/>
          <p:cNvSpPr/>
          <p:nvPr/>
        </p:nvSpPr>
        <p:spPr>
          <a:xfrm>
            <a:off x="8229600" y="3099514"/>
            <a:ext cx="691660" cy="1935356"/>
          </a:xfrm>
          <a:prstGeom prst="leftBrace">
            <a:avLst>
              <a:gd name="adj1" fmla="val 11623"/>
              <a:gd name="adj2" fmla="val 18269"/>
            </a:avLst>
          </a:prstGeom>
          <a:ln w="2222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solidFill>
                <a:srgbClr val="000000"/>
              </a:solidFill>
              <a:latin typeface="Arial" charset="0"/>
              <a:ea typeface="宋体" charset="0"/>
              <a:cs typeface="宋体" charset="0"/>
            </a:endParaRPr>
          </a:p>
        </p:txBody>
      </p:sp>
      <p:cxnSp>
        <p:nvCxnSpPr>
          <p:cNvPr id="94" name="Straight Connector 12"/>
          <p:cNvCxnSpPr>
            <a:cxnSpLocks noChangeShapeType="1"/>
            <a:stCxn id="138" idx="1"/>
            <a:endCxn id="137" idx="3"/>
          </p:cNvCxnSpPr>
          <p:nvPr/>
        </p:nvCxnSpPr>
        <p:spPr bwMode="auto">
          <a:xfrm rot="10800000" flipV="1">
            <a:off x="6597144" y="3474582"/>
            <a:ext cx="548708" cy="292100"/>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cxnSp>
        <p:nvCxnSpPr>
          <p:cNvPr id="107" name="Straight Connector 12"/>
          <p:cNvCxnSpPr>
            <a:cxnSpLocks noChangeShapeType="1"/>
            <a:stCxn id="134" idx="0"/>
            <a:endCxn id="128" idx="2"/>
          </p:cNvCxnSpPr>
          <p:nvPr/>
        </p:nvCxnSpPr>
        <p:spPr bwMode="auto">
          <a:xfrm rot="5400000" flipH="1" flipV="1">
            <a:off x="5915816" y="4154969"/>
            <a:ext cx="172367" cy="20363"/>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cxnSp>
        <p:nvCxnSpPr>
          <p:cNvPr id="118" name="Straight Connector 12"/>
          <p:cNvCxnSpPr>
            <a:cxnSpLocks noChangeShapeType="1"/>
            <a:stCxn id="104" idx="1"/>
            <a:endCxn id="117" idx="3"/>
          </p:cNvCxnSpPr>
          <p:nvPr/>
        </p:nvCxnSpPr>
        <p:spPr bwMode="auto">
          <a:xfrm rot="10800000">
            <a:off x="5186301" y="3099515"/>
            <a:ext cx="236944" cy="645083"/>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grpSp>
        <p:nvGrpSpPr>
          <p:cNvPr id="141" name="Group 140"/>
          <p:cNvGrpSpPr/>
          <p:nvPr/>
        </p:nvGrpSpPr>
        <p:grpSpPr>
          <a:xfrm>
            <a:off x="5628012" y="2797228"/>
            <a:ext cx="780965" cy="618930"/>
            <a:chOff x="6226145" y="3038670"/>
            <a:chExt cx="780965" cy="618930"/>
          </a:xfrm>
        </p:grpSpPr>
        <p:sp>
          <p:nvSpPr>
            <p:cNvPr id="99" name="Web Server Tier"/>
            <p:cNvSpPr>
              <a:spLocks noChangeArrowheads="1"/>
            </p:cNvSpPr>
            <p:nvPr/>
          </p:nvSpPr>
          <p:spPr bwMode="auto">
            <a:xfrm>
              <a:off x="6226145" y="3038670"/>
              <a:ext cx="780965" cy="370000"/>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Collector</a:t>
              </a:r>
            </a:p>
          </p:txBody>
        </p:sp>
        <p:sp>
          <p:nvSpPr>
            <p:cNvPr id="116" name="Rectangle 14"/>
            <p:cNvSpPr>
              <a:spLocks noChangeArrowheads="1"/>
            </p:cNvSpPr>
            <p:nvPr/>
          </p:nvSpPr>
          <p:spPr bwMode="auto">
            <a:xfrm>
              <a:off x="6477000" y="3352801"/>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cxnSp>
          <p:nvCxnSpPr>
            <p:cNvPr id="121" name="Straight Connector 12"/>
            <p:cNvCxnSpPr>
              <a:cxnSpLocks noChangeShapeType="1"/>
              <a:stCxn id="126" idx="0"/>
              <a:endCxn id="116" idx="2"/>
            </p:cNvCxnSpPr>
            <p:nvPr/>
          </p:nvCxnSpPr>
          <p:spPr bwMode="auto">
            <a:xfrm rot="16200000" flipV="1">
              <a:off x="6510975" y="3556223"/>
              <a:ext cx="175391" cy="27364"/>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grpSp>
      <p:sp>
        <p:nvSpPr>
          <p:cNvPr id="117" name="Rectangle 14"/>
          <p:cNvSpPr>
            <a:spLocks noChangeArrowheads="1"/>
          </p:cNvSpPr>
          <p:nvPr/>
        </p:nvSpPr>
        <p:spPr bwMode="auto">
          <a:xfrm>
            <a:off x="4956778" y="2880950"/>
            <a:ext cx="229523" cy="43712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nvGrpSpPr>
          <p:cNvPr id="142" name="Group 141"/>
          <p:cNvGrpSpPr/>
          <p:nvPr/>
        </p:nvGrpSpPr>
        <p:grpSpPr>
          <a:xfrm>
            <a:off x="5551849" y="4251333"/>
            <a:ext cx="852741" cy="423269"/>
            <a:chOff x="6149982" y="4492775"/>
            <a:chExt cx="852741" cy="423269"/>
          </a:xfrm>
        </p:grpSpPr>
        <p:sp>
          <p:nvSpPr>
            <p:cNvPr id="109" name="Web Server Tier"/>
            <p:cNvSpPr>
              <a:spLocks noChangeArrowheads="1"/>
            </p:cNvSpPr>
            <p:nvPr/>
          </p:nvSpPr>
          <p:spPr bwMode="auto">
            <a:xfrm>
              <a:off x="6149982" y="4555441"/>
              <a:ext cx="852741" cy="360603"/>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b"/>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Logger</a:t>
              </a:r>
            </a:p>
          </p:txBody>
        </p:sp>
        <p:sp>
          <p:nvSpPr>
            <p:cNvPr id="134" name="Rectangle 14"/>
            <p:cNvSpPr>
              <a:spLocks noChangeArrowheads="1"/>
            </p:cNvSpPr>
            <p:nvPr/>
          </p:nvSpPr>
          <p:spPr bwMode="auto">
            <a:xfrm>
              <a:off x="6481963" y="4492775"/>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grpSp>
        <p:nvGrpSpPr>
          <p:cNvPr id="144" name="Group 143"/>
          <p:cNvGrpSpPr/>
          <p:nvPr/>
        </p:nvGrpSpPr>
        <p:grpSpPr>
          <a:xfrm>
            <a:off x="5423245" y="3416158"/>
            <a:ext cx="1173899" cy="662808"/>
            <a:chOff x="6021378" y="3657600"/>
            <a:chExt cx="1173899" cy="662808"/>
          </a:xfrm>
        </p:grpSpPr>
        <p:sp>
          <p:nvSpPr>
            <p:cNvPr id="102" name="Web Server Tier"/>
            <p:cNvSpPr>
              <a:spLocks noChangeArrowheads="1"/>
            </p:cNvSpPr>
            <p:nvPr/>
          </p:nvSpPr>
          <p:spPr bwMode="auto">
            <a:xfrm>
              <a:off x="6096000" y="3737691"/>
              <a:ext cx="1031159" cy="529509"/>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Monitoring</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Framework</a:t>
              </a:r>
            </a:p>
          </p:txBody>
        </p:sp>
        <p:sp>
          <p:nvSpPr>
            <p:cNvPr id="126" name="Rectangle 14"/>
            <p:cNvSpPr>
              <a:spLocks noChangeArrowheads="1"/>
            </p:cNvSpPr>
            <p:nvPr/>
          </p:nvSpPr>
          <p:spPr bwMode="auto">
            <a:xfrm>
              <a:off x="6504364" y="3657600"/>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128" name="Rectangle 14"/>
            <p:cNvSpPr>
              <a:spLocks noChangeArrowheads="1"/>
            </p:cNvSpPr>
            <p:nvPr/>
          </p:nvSpPr>
          <p:spPr bwMode="auto">
            <a:xfrm>
              <a:off x="6502326" y="4191000"/>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104" name="Rectangle 14"/>
            <p:cNvSpPr>
              <a:spLocks noChangeArrowheads="1"/>
            </p:cNvSpPr>
            <p:nvPr/>
          </p:nvSpPr>
          <p:spPr bwMode="auto">
            <a:xfrm>
              <a:off x="6021378" y="3892063"/>
              <a:ext cx="149244" cy="187952"/>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137" name="Rectangle 14"/>
            <p:cNvSpPr>
              <a:spLocks noChangeArrowheads="1"/>
            </p:cNvSpPr>
            <p:nvPr/>
          </p:nvSpPr>
          <p:spPr bwMode="auto">
            <a:xfrm>
              <a:off x="7046033" y="3914148"/>
              <a:ext cx="149244" cy="187952"/>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grpSp>
        <p:nvGrpSpPr>
          <p:cNvPr id="143" name="Group 142"/>
          <p:cNvGrpSpPr/>
          <p:nvPr/>
        </p:nvGrpSpPr>
        <p:grpSpPr>
          <a:xfrm>
            <a:off x="7145852" y="3042456"/>
            <a:ext cx="1035659" cy="830902"/>
            <a:chOff x="7743985" y="3283898"/>
            <a:chExt cx="1035659" cy="830902"/>
          </a:xfrm>
          <a:solidFill>
            <a:schemeClr val="accent2">
              <a:lumMod val="20000"/>
              <a:lumOff val="80000"/>
            </a:schemeClr>
          </a:solidFill>
        </p:grpSpPr>
        <p:sp>
          <p:nvSpPr>
            <p:cNvPr id="96" name="Web Server Tier"/>
            <p:cNvSpPr>
              <a:spLocks noChangeArrowheads="1"/>
            </p:cNvSpPr>
            <p:nvPr/>
          </p:nvSpPr>
          <p:spPr bwMode="auto">
            <a:xfrm>
              <a:off x="7807521" y="3283898"/>
              <a:ext cx="972123" cy="830902"/>
            </a:xfrm>
            <a:prstGeom prst="roundRect">
              <a:avLst>
                <a:gd name="adj" fmla="val 16667"/>
              </a:avLst>
            </a:prstGeom>
            <a:grpFill/>
            <a:ln w="15875">
              <a:solidFill>
                <a:schemeClr val="accent2">
                  <a:lumMod val="75000"/>
                </a:schemeClr>
              </a:solidFill>
              <a:prstDash val="dash"/>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Analytics</a:t>
              </a:r>
            </a:p>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Service</a:t>
              </a:r>
            </a:p>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(Abstract)</a:t>
              </a:r>
            </a:p>
          </p:txBody>
        </p:sp>
        <p:sp>
          <p:nvSpPr>
            <p:cNvPr id="138" name="Rectangle 14"/>
            <p:cNvSpPr>
              <a:spLocks noChangeArrowheads="1"/>
            </p:cNvSpPr>
            <p:nvPr/>
          </p:nvSpPr>
          <p:spPr bwMode="auto">
            <a:xfrm>
              <a:off x="7743985" y="3622048"/>
              <a:ext cx="149244" cy="187952"/>
            </a:xfrm>
            <a:prstGeom prst="rect">
              <a:avLst/>
            </a:prstGeom>
            <a:grpFill/>
            <a:ln w="9525">
              <a:solidFill>
                <a:schemeClr val="accent2">
                  <a:lumMod val="75000"/>
                </a:schemeClr>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pic>
        <p:nvPicPr>
          <p:cNvPr id="145" name="Shape 868"/>
          <p:cNvPicPr preferRelativeResize="0"/>
          <p:nvPr/>
        </p:nvPicPr>
        <p:blipFill rotWithShape="1">
          <a:blip r:embed="rId3">
            <a:alphaModFix/>
          </a:blip>
          <a:srcRect/>
          <a:stretch/>
        </p:blipFill>
        <p:spPr>
          <a:xfrm>
            <a:off x="304800" y="1480582"/>
            <a:ext cx="635067" cy="725253"/>
          </a:xfrm>
          <a:prstGeom prst="rect">
            <a:avLst/>
          </a:prstGeom>
          <a:noFill/>
          <a:ln>
            <a:noFill/>
          </a:ln>
        </p:spPr>
      </p:pic>
      <p:pic>
        <p:nvPicPr>
          <p:cNvPr id="146" name="Shape 868"/>
          <p:cNvPicPr preferRelativeResize="0"/>
          <p:nvPr/>
        </p:nvPicPr>
        <p:blipFill rotWithShape="1">
          <a:blip r:embed="rId3">
            <a:alphaModFix/>
          </a:blip>
          <a:srcRect/>
          <a:stretch/>
        </p:blipFill>
        <p:spPr>
          <a:xfrm>
            <a:off x="4807871" y="1984179"/>
            <a:ext cx="635067" cy="725253"/>
          </a:xfrm>
          <a:prstGeom prst="rect">
            <a:avLst/>
          </a:prstGeom>
          <a:noFill/>
          <a:ln>
            <a:noFill/>
          </a:ln>
        </p:spPr>
      </p:pic>
      <p:pic>
        <p:nvPicPr>
          <p:cNvPr id="147" name="Shape 868"/>
          <p:cNvPicPr preferRelativeResize="0"/>
          <p:nvPr/>
        </p:nvPicPr>
        <p:blipFill rotWithShape="1">
          <a:blip r:embed="rId3">
            <a:alphaModFix/>
          </a:blip>
          <a:srcRect/>
          <a:stretch/>
        </p:blipFill>
        <p:spPr>
          <a:xfrm>
            <a:off x="8958616" y="2822379"/>
            <a:ext cx="635067" cy="725253"/>
          </a:xfrm>
          <a:prstGeom prst="rect">
            <a:avLst/>
          </a:prstGeom>
          <a:noFill/>
          <a:ln>
            <a:noFill/>
          </a:ln>
        </p:spPr>
      </p:pic>
      <p:cxnSp>
        <p:nvCxnSpPr>
          <p:cNvPr id="149" name="Straight Connector 12"/>
          <p:cNvCxnSpPr>
            <a:cxnSpLocks noChangeShapeType="1"/>
            <a:stCxn id="155" idx="1"/>
            <a:endCxn id="150" idx="3"/>
          </p:cNvCxnSpPr>
          <p:nvPr/>
        </p:nvCxnSpPr>
        <p:spPr bwMode="auto">
          <a:xfrm rot="10800000">
            <a:off x="9336286" y="3877048"/>
            <a:ext cx="236944" cy="409901"/>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sp>
        <p:nvSpPr>
          <p:cNvPr id="150" name="Rectangle 14"/>
          <p:cNvSpPr>
            <a:spLocks noChangeArrowheads="1"/>
          </p:cNvSpPr>
          <p:nvPr/>
        </p:nvSpPr>
        <p:spPr bwMode="auto">
          <a:xfrm>
            <a:off x="9106763" y="3658483"/>
            <a:ext cx="229523" cy="43712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nvGrpSpPr>
          <p:cNvPr id="151" name="Group 150"/>
          <p:cNvGrpSpPr/>
          <p:nvPr/>
        </p:nvGrpSpPr>
        <p:grpSpPr>
          <a:xfrm>
            <a:off x="9573230" y="4038600"/>
            <a:ext cx="1105781" cy="582717"/>
            <a:chOff x="6021378" y="3737691"/>
            <a:chExt cx="1105781" cy="582717"/>
          </a:xfrm>
        </p:grpSpPr>
        <p:sp>
          <p:nvSpPr>
            <p:cNvPr id="152" name="Web Server Tier"/>
            <p:cNvSpPr>
              <a:spLocks noChangeArrowheads="1"/>
            </p:cNvSpPr>
            <p:nvPr/>
          </p:nvSpPr>
          <p:spPr bwMode="auto">
            <a:xfrm>
              <a:off x="6096000" y="3737691"/>
              <a:ext cx="1031159" cy="529509"/>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Analytics</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Engine</a:t>
              </a:r>
            </a:p>
          </p:txBody>
        </p:sp>
        <p:sp>
          <p:nvSpPr>
            <p:cNvPr id="154" name="Rectangle 14"/>
            <p:cNvSpPr>
              <a:spLocks noChangeArrowheads="1"/>
            </p:cNvSpPr>
            <p:nvPr/>
          </p:nvSpPr>
          <p:spPr bwMode="auto">
            <a:xfrm>
              <a:off x="6502326" y="4191000"/>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155" name="Rectangle 14"/>
            <p:cNvSpPr>
              <a:spLocks noChangeArrowheads="1"/>
            </p:cNvSpPr>
            <p:nvPr/>
          </p:nvSpPr>
          <p:spPr bwMode="auto">
            <a:xfrm>
              <a:off x="6021378" y="3892063"/>
              <a:ext cx="149244" cy="187952"/>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grpSp>
        <p:nvGrpSpPr>
          <p:cNvPr id="159" name="Group 158"/>
          <p:cNvGrpSpPr/>
          <p:nvPr/>
        </p:nvGrpSpPr>
        <p:grpSpPr>
          <a:xfrm>
            <a:off x="10177950" y="4758331"/>
            <a:ext cx="852741" cy="423269"/>
            <a:chOff x="6149982" y="4492775"/>
            <a:chExt cx="852741" cy="423269"/>
          </a:xfrm>
        </p:grpSpPr>
        <p:sp>
          <p:nvSpPr>
            <p:cNvPr id="160" name="Web Server Tier"/>
            <p:cNvSpPr>
              <a:spLocks noChangeArrowheads="1"/>
            </p:cNvSpPr>
            <p:nvPr/>
          </p:nvSpPr>
          <p:spPr bwMode="auto">
            <a:xfrm>
              <a:off x="6149982" y="4555441"/>
              <a:ext cx="852741" cy="360603"/>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b"/>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Hadoop</a:t>
              </a:r>
            </a:p>
          </p:txBody>
        </p:sp>
        <p:sp>
          <p:nvSpPr>
            <p:cNvPr id="161" name="Rectangle 14"/>
            <p:cNvSpPr>
              <a:spLocks noChangeArrowheads="1"/>
            </p:cNvSpPr>
            <p:nvPr/>
          </p:nvSpPr>
          <p:spPr bwMode="auto">
            <a:xfrm>
              <a:off x="6481963" y="4492775"/>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cxnSp>
        <p:nvCxnSpPr>
          <p:cNvPr id="162" name="Straight Connector 12"/>
          <p:cNvCxnSpPr>
            <a:cxnSpLocks noChangeShapeType="1"/>
            <a:stCxn id="161" idx="0"/>
          </p:cNvCxnSpPr>
          <p:nvPr/>
        </p:nvCxnSpPr>
        <p:spPr bwMode="auto">
          <a:xfrm rot="16200000" flipV="1">
            <a:off x="10339047" y="4479458"/>
            <a:ext cx="101993" cy="455753"/>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sp>
        <p:nvSpPr>
          <p:cNvPr id="165" name="Rectangle 164"/>
          <p:cNvSpPr/>
          <p:nvPr/>
        </p:nvSpPr>
        <p:spPr>
          <a:xfrm>
            <a:off x="1413894" y="4594088"/>
            <a:ext cx="1925335" cy="369332"/>
          </a:xfrm>
          <a:prstGeom prst="rect">
            <a:avLst/>
          </a:prstGeom>
        </p:spPr>
        <p:txBody>
          <a:bodyPr wrap="none">
            <a:spAutoFit/>
          </a:bodyPr>
          <a:lstStyle/>
          <a:p>
            <a:r>
              <a:rPr lang="en-US" altLang="zh-CN" i="1" dirty="0">
                <a:solidFill>
                  <a:srgbClr val="000000"/>
                </a:solidFill>
              </a:rPr>
              <a:t>Service Template 1</a:t>
            </a:r>
            <a:endParaRPr lang="en-US" dirty="0">
              <a:solidFill>
                <a:srgbClr val="000000"/>
              </a:solidFill>
            </a:endParaRPr>
          </a:p>
        </p:txBody>
      </p:sp>
      <p:sp>
        <p:nvSpPr>
          <p:cNvPr id="166" name="Rectangle 165"/>
          <p:cNvSpPr/>
          <p:nvPr/>
        </p:nvSpPr>
        <p:spPr>
          <a:xfrm>
            <a:off x="5712183" y="4880150"/>
            <a:ext cx="1925335" cy="369332"/>
          </a:xfrm>
          <a:prstGeom prst="rect">
            <a:avLst/>
          </a:prstGeom>
        </p:spPr>
        <p:txBody>
          <a:bodyPr wrap="none">
            <a:spAutoFit/>
          </a:bodyPr>
          <a:lstStyle/>
          <a:p>
            <a:r>
              <a:rPr lang="en-US" altLang="zh-CN" i="1" dirty="0">
                <a:solidFill>
                  <a:srgbClr val="000000"/>
                </a:solidFill>
              </a:rPr>
              <a:t>Service Template 2</a:t>
            </a:r>
            <a:endParaRPr lang="en-US" dirty="0">
              <a:solidFill>
                <a:srgbClr val="000000"/>
              </a:solidFill>
            </a:endParaRPr>
          </a:p>
        </p:txBody>
      </p:sp>
      <p:sp>
        <p:nvSpPr>
          <p:cNvPr id="167" name="Rectangle 166"/>
          <p:cNvSpPr/>
          <p:nvPr/>
        </p:nvSpPr>
        <p:spPr>
          <a:xfrm>
            <a:off x="9454758" y="5319712"/>
            <a:ext cx="1925335" cy="369332"/>
          </a:xfrm>
          <a:prstGeom prst="rect">
            <a:avLst/>
          </a:prstGeom>
        </p:spPr>
        <p:txBody>
          <a:bodyPr wrap="none">
            <a:spAutoFit/>
          </a:bodyPr>
          <a:lstStyle/>
          <a:p>
            <a:r>
              <a:rPr lang="en-US" altLang="zh-CN" i="1" dirty="0">
                <a:solidFill>
                  <a:srgbClr val="000000"/>
                </a:solidFill>
              </a:rPr>
              <a:t>Service Template 3</a:t>
            </a:r>
            <a:endParaRPr lang="en-US" dirty="0">
              <a:solidFill>
                <a:srgbClr val="000000"/>
              </a:solidFill>
            </a:endParaRPr>
          </a:p>
        </p:txBody>
      </p:sp>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912477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TOSCA Node Type</a:t>
            </a:r>
          </a:p>
        </p:txBody>
      </p:sp>
      <p:sp>
        <p:nvSpPr>
          <p:cNvPr id="9" name="Rectangle 8"/>
          <p:cNvSpPr/>
          <p:nvPr/>
        </p:nvSpPr>
        <p:spPr>
          <a:xfrm>
            <a:off x="304800" y="762903"/>
            <a:ext cx="9339929" cy="400110"/>
          </a:xfrm>
          <a:prstGeom prst="rect">
            <a:avLst/>
          </a:prstGeom>
        </p:spPr>
        <p:txBody>
          <a:bodyPr wrap="none">
            <a:spAutoFit/>
          </a:bodyPr>
          <a:lstStyle/>
          <a:p>
            <a:r>
              <a:rPr lang="en-US" sz="2000" dirty="0">
                <a:solidFill>
                  <a:srgbClr val="3F51B5"/>
                </a:solidFill>
                <a:ea typeface="Calibri"/>
                <a:cs typeface="Calibri"/>
                <a:sym typeface="Calibri"/>
              </a:rPr>
              <a:t>Anatomy of a Node Type (grammar) with focus on Requirements &amp; Capability Definitions</a:t>
            </a:r>
            <a:endParaRPr lang="en-US" sz="2000" dirty="0">
              <a:solidFill>
                <a:srgbClr val="000000"/>
              </a:solidFill>
            </a:endParaRPr>
          </a:p>
        </p:txBody>
      </p:sp>
      <p:sp>
        <p:nvSpPr>
          <p:cNvPr id="5" name="Rectangle 4"/>
          <p:cNvSpPr/>
          <p:nvPr/>
        </p:nvSpPr>
        <p:spPr>
          <a:xfrm>
            <a:off x="6858000" y="2398048"/>
            <a:ext cx="4037641" cy="1815882"/>
          </a:xfrm>
          <a:prstGeom prst="rect">
            <a:avLst/>
          </a:prstGeom>
          <a:solidFill>
            <a:schemeClr val="accent1">
              <a:lumMod val="20000"/>
              <a:lumOff val="80000"/>
            </a:schemeClr>
          </a:solidFill>
        </p:spPr>
        <p:txBody>
          <a:bodyPr wrap="square">
            <a:spAutoFit/>
          </a:bodyPr>
          <a:lstStyle/>
          <a:p>
            <a:r>
              <a:rPr lang="en-US" sz="1200" dirty="0">
                <a:solidFill>
                  <a:srgbClr val="000000"/>
                </a:solidFill>
                <a:latin typeface="Consolas" charset="0"/>
                <a:ea typeface="Calibri" charset="0"/>
                <a:cs typeface="Times New Roman" charset="0"/>
              </a:rPr>
              <a:t>&lt;</a:t>
            </a:r>
            <a:r>
              <a:rPr lang="en-US" sz="1200" u="sng" dirty="0">
                <a:solidFill>
                  <a:srgbClr val="0432FF"/>
                </a:solidFill>
                <a:latin typeface="Consolas" charset="0"/>
                <a:ea typeface="Calibri" charset="0"/>
                <a:cs typeface="Times New Roman" charset="0"/>
                <a:hlinkClick r:id="rId2" action="ppaction://hlinkfile"/>
              </a:rPr>
              <a:t>capability_type_name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derived_from: &lt;</a:t>
            </a:r>
            <a:r>
              <a:rPr lang="en-US" sz="1200" u="sng" dirty="0">
                <a:solidFill>
                  <a:srgbClr val="0432FF"/>
                </a:solidFill>
                <a:latin typeface="Consolas" charset="0"/>
                <a:ea typeface="Calibri" charset="0"/>
                <a:cs typeface="Times New Roman" charset="0"/>
                <a:hlinkClick r:id="rId2" action="ppaction://hlinkfile"/>
              </a:rPr>
              <a:t>parent_capability_type_name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version: &lt;</a:t>
            </a:r>
            <a:r>
              <a:rPr lang="en-US" sz="1200" u="sng" dirty="0">
                <a:solidFill>
                  <a:srgbClr val="0432FF"/>
                </a:solidFill>
                <a:latin typeface="Consolas" charset="0"/>
                <a:ea typeface="Calibri" charset="0"/>
                <a:cs typeface="Times New Roman" charset="0"/>
                <a:hlinkClick r:id="rId3" action="ppaction://hlinkfile"/>
              </a:rPr>
              <a:t>version_number</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description: &lt;</a:t>
            </a:r>
            <a:r>
              <a:rPr lang="en-US" sz="1200" u="sng" dirty="0">
                <a:solidFill>
                  <a:srgbClr val="0432FF"/>
                </a:solidFill>
                <a:latin typeface="Consolas" charset="0"/>
                <a:ea typeface="Calibri" charset="0"/>
                <a:cs typeface="Times New Roman" charset="0"/>
                <a:hlinkClick r:id="rId4" action="ppaction://hlinkfile"/>
              </a:rPr>
              <a:t>capability_description</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properties: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5" action="ppaction://hlinkfile"/>
              </a:rPr>
              <a:t>property_definitions</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attributes: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6" action="ppaction://hlinkfile"/>
              </a:rPr>
              <a:t>attribute_definitions</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
            </a:r>
            <a:r>
              <a:rPr lang="en-US" sz="1200" dirty="0" err="1">
                <a:solidFill>
                  <a:srgbClr val="000000"/>
                </a:solidFill>
                <a:latin typeface="Consolas" charset="0"/>
                <a:ea typeface="Calibri" charset="0"/>
                <a:cs typeface="Times New Roman" charset="0"/>
              </a:rPr>
              <a:t>valid_source_types</a:t>
            </a:r>
            <a:r>
              <a:rPr lang="en-US" sz="1200" dirty="0">
                <a:solidFill>
                  <a:srgbClr val="000000"/>
                </a:solidFill>
                <a:latin typeface="Consolas" charset="0"/>
                <a:ea typeface="Calibri" charset="0"/>
                <a:cs typeface="Times New Roman" charset="0"/>
              </a:rPr>
              <a:t>: [ &lt;</a:t>
            </a:r>
            <a:r>
              <a:rPr lang="en-US" sz="1200" u="sng" dirty="0">
                <a:solidFill>
                  <a:srgbClr val="0432FF"/>
                </a:solidFill>
                <a:latin typeface="Consolas" charset="0"/>
                <a:ea typeface="Calibri" charset="0"/>
                <a:cs typeface="Times New Roman" charset="0"/>
                <a:hlinkClick r:id="rId2" action="ppaction://hlinkfile"/>
              </a:rPr>
              <a:t>node type_names</a:t>
            </a:r>
            <a:r>
              <a:rPr lang="en-US" sz="1200" dirty="0">
                <a:solidFill>
                  <a:srgbClr val="000000"/>
                </a:solidFill>
                <a:latin typeface="Consolas" charset="0"/>
                <a:ea typeface="Calibri" charset="0"/>
                <a:cs typeface="Times New Roman" charset="0"/>
              </a:rPr>
              <a:t>&gt; ]</a:t>
            </a:r>
            <a:r>
              <a:rPr lang="en-US" sz="1200" dirty="0">
                <a:solidFill>
                  <a:srgbClr val="000000"/>
                </a:solidFill>
              </a:rPr>
              <a:t> </a:t>
            </a:r>
          </a:p>
        </p:txBody>
      </p:sp>
      <p:sp>
        <p:nvSpPr>
          <p:cNvPr id="3" name="Rectangle 2"/>
          <p:cNvSpPr/>
          <p:nvPr/>
        </p:nvSpPr>
        <p:spPr>
          <a:xfrm>
            <a:off x="228600" y="5950803"/>
            <a:ext cx="9307398" cy="830997"/>
          </a:xfrm>
          <a:prstGeom prst="rect">
            <a:avLst/>
          </a:prstGeom>
        </p:spPr>
        <p:txBody>
          <a:bodyPr wrap="square">
            <a:spAutoFit/>
          </a:bodyPr>
          <a:lstStyle/>
          <a:p>
            <a:pPr>
              <a:buSzPct val="100000"/>
            </a:pPr>
            <a:r>
              <a:rPr lang="en-US" sz="2400" b="1" i="1" dirty="0">
                <a:solidFill>
                  <a:srgbClr val="000000"/>
                </a:solidFill>
              </a:rPr>
              <a:t>Requirement definitions are expressed using Capability Types</a:t>
            </a:r>
          </a:p>
          <a:p>
            <a:pPr marL="692150" lvl="1" indent="-234950">
              <a:buSzPct val="100000"/>
              <a:buFont typeface="Arial" charset="0"/>
              <a:buChar char="•"/>
            </a:pPr>
            <a:r>
              <a:rPr lang="en-US" sz="2400" b="1" i="1" u="sng" dirty="0">
                <a:solidFill>
                  <a:srgbClr val="FF0000"/>
                </a:solidFill>
              </a:rPr>
              <a:t>There are no Requirement Types in TOSCA</a:t>
            </a:r>
          </a:p>
        </p:txBody>
      </p:sp>
      <p:sp>
        <p:nvSpPr>
          <p:cNvPr id="11" name="Rectangle 10"/>
          <p:cNvSpPr/>
          <p:nvPr/>
        </p:nvSpPr>
        <p:spPr>
          <a:xfrm>
            <a:off x="336970" y="1609037"/>
            <a:ext cx="3505200" cy="3416320"/>
          </a:xfrm>
          <a:prstGeom prst="rect">
            <a:avLst/>
          </a:prstGeom>
          <a:solidFill>
            <a:schemeClr val="bg1">
              <a:lumMod val="95000"/>
            </a:schemeClr>
          </a:solidFill>
        </p:spPr>
        <p:txBody>
          <a:bodyPr wrap="square">
            <a:spAutoFit/>
          </a:bodyPr>
          <a:lstStyle/>
          <a:p>
            <a:r>
              <a:rPr lang="mr-IN" sz="1200" dirty="0">
                <a:solidFill>
                  <a:srgbClr val="000000"/>
                </a:solidFill>
                <a:latin typeface="Consolas" charset="0"/>
              </a:rPr>
              <a:t>&lt;</a:t>
            </a:r>
            <a:r>
              <a:rPr lang="en-US" sz="1200" u="sng" dirty="0">
                <a:solidFill>
                  <a:srgbClr val="0432FF"/>
                </a:solidFill>
                <a:latin typeface="Consolas" charset="0"/>
                <a:hlinkClick r:id="" action="ppaction://noaction"/>
              </a:rPr>
              <a:t>node_type_name</a:t>
            </a:r>
            <a:r>
              <a:rPr lang="mr-IN" sz="1200" dirty="0">
                <a:solidFill>
                  <a:srgbClr val="0432FF"/>
                </a:solidFill>
                <a:latin typeface="Consolas" charset="0"/>
                <a:hlinkClick r:id="" action="ppaction://noaction"/>
              </a:rPr>
              <a:t>&gt;:  </a:t>
            </a:r>
          </a:p>
          <a:p>
            <a:r>
              <a:rPr lang="en-US" sz="1200" dirty="0">
                <a:solidFill>
                  <a:srgbClr val="000000"/>
                </a:solidFill>
                <a:latin typeface="Consolas" charset="0"/>
              </a:rPr>
              <a:t>  derived_from: &lt;</a:t>
            </a:r>
            <a:r>
              <a:rPr lang="en-US" sz="1200" u="sng" dirty="0">
                <a:solidFill>
                  <a:srgbClr val="0432FF"/>
                </a:solidFill>
                <a:latin typeface="Consolas" charset="0"/>
                <a:hlinkClick r:id="" action="ppaction://noaction"/>
              </a:rPr>
              <a:t>parent_node_type_name</a:t>
            </a:r>
            <a:r>
              <a:rPr lang="mr-IN" sz="1200" dirty="0">
                <a:solidFill>
                  <a:srgbClr val="0432FF"/>
                </a:solidFill>
                <a:latin typeface="Consolas" charset="0"/>
                <a:hlinkClick r:id="" action="ppaction://noaction"/>
              </a:rPr>
              <a:t>&gt; </a:t>
            </a:r>
          </a:p>
          <a:p>
            <a:r>
              <a:rPr lang="en-US" sz="1200" dirty="0">
                <a:solidFill>
                  <a:srgbClr val="000000"/>
                </a:solidFill>
                <a:latin typeface="Consolas" charset="0"/>
              </a:rPr>
              <a:t>  version: &lt;</a:t>
            </a:r>
            <a:r>
              <a:rPr lang="en-US" sz="1200" u="sng" dirty="0">
                <a:solidFill>
                  <a:srgbClr val="0432FF"/>
                </a:solidFill>
                <a:latin typeface="Consolas" charset="0"/>
                <a:hlinkClick r:id="" action="ppaction://noaction"/>
              </a:rPr>
              <a:t>version_number</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metadata: </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map</a:t>
            </a:r>
            <a:r>
              <a:rPr lang="en-US" sz="1200" dirty="0">
                <a:solidFill>
                  <a:srgbClr val="0432FF"/>
                </a:solidFill>
                <a:latin typeface="Consolas" charset="0"/>
                <a:hlinkClick r:id="" action="ppaction://noaction"/>
              </a:rPr>
              <a:t> of </a:t>
            </a:r>
            <a:r>
              <a:rPr lang="en-US" sz="1200" u="sng" dirty="0">
                <a:solidFill>
                  <a:srgbClr val="0432FF"/>
                </a:solidFill>
                <a:latin typeface="Consolas" charset="0"/>
                <a:hlinkClick r:id="" action="ppaction://noaction"/>
              </a:rPr>
              <a:t>string</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description: &lt;</a:t>
            </a:r>
            <a:r>
              <a:rPr lang="en-US" sz="1200" u="sng" dirty="0">
                <a:solidFill>
                  <a:srgbClr val="0432FF"/>
                </a:solidFill>
                <a:latin typeface="Consolas" charset="0"/>
                <a:hlinkClick r:id="" action="ppaction://noaction"/>
              </a:rPr>
              <a:t>node_type_description</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attributes:</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attribute_definitions</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properties:</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property_definitions</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requirements: </a:t>
            </a:r>
          </a:p>
          <a:p>
            <a:r>
              <a:rPr lang="mr-IN" sz="1200" dirty="0">
                <a:solidFill>
                  <a:srgbClr val="000000"/>
                </a:solidFill>
                <a:latin typeface="Consolas" charset="0"/>
              </a:rPr>
              <a:t>    - &lt;</a:t>
            </a:r>
            <a:r>
              <a:rPr lang="en-US" sz="1200" u="sng" dirty="0">
                <a:solidFill>
                  <a:srgbClr val="0432FF"/>
                </a:solidFill>
                <a:latin typeface="Consolas" charset="0"/>
                <a:hlinkClick r:id="" action="ppaction://noaction"/>
              </a:rPr>
              <a:t>requirement_definitions</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capabilities:</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capability_definitions</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interfaces: </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interface_definitions</a:t>
            </a:r>
            <a:r>
              <a:rPr lang="mr-IN" sz="1200" dirty="0">
                <a:solidFill>
                  <a:srgbClr val="0432FF"/>
                </a:solidFill>
                <a:latin typeface="Consolas" charset="0"/>
                <a:hlinkClick r:id="" action="ppaction://noaction"/>
              </a:rPr>
              <a:t>&gt; </a:t>
            </a:r>
          </a:p>
          <a:p>
            <a:r>
              <a:rPr lang="en-US" sz="1200" dirty="0">
                <a:solidFill>
                  <a:srgbClr val="000000"/>
                </a:solidFill>
                <a:latin typeface="Consolas" charset="0"/>
              </a:rPr>
              <a:t>  artifacts:</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artifact_definitions</a:t>
            </a:r>
            <a:r>
              <a:rPr lang="mr-IN" sz="1200" dirty="0">
                <a:solidFill>
                  <a:srgbClr val="0432FF"/>
                </a:solidFill>
                <a:latin typeface="Consolas" charset="0"/>
                <a:hlinkClick r:id="" action="ppaction://noaction"/>
              </a:rPr>
              <a:t>&gt;</a:t>
            </a:r>
            <a:endParaRPr lang="en-US" sz="1200" dirty="0">
              <a:solidFill>
                <a:srgbClr val="000000"/>
              </a:solidFill>
              <a:latin typeface="Consolas" charset="0"/>
              <a:ea typeface="Consolas" charset="0"/>
              <a:cs typeface="Consolas" charset="0"/>
              <a:hlinkClick r:id="" action="ppaction://noaction"/>
            </a:endParaRPr>
          </a:p>
        </p:txBody>
      </p:sp>
      <p:sp>
        <p:nvSpPr>
          <p:cNvPr id="12" name="Rectangle 11"/>
          <p:cNvSpPr/>
          <p:nvPr/>
        </p:nvSpPr>
        <p:spPr>
          <a:xfrm>
            <a:off x="5270417" y="1295400"/>
            <a:ext cx="4265581" cy="1015663"/>
          </a:xfrm>
          <a:prstGeom prst="rect">
            <a:avLst/>
          </a:prstGeom>
          <a:solidFill>
            <a:schemeClr val="accent1">
              <a:lumMod val="20000"/>
              <a:lumOff val="80000"/>
            </a:schemeClr>
          </a:solidFill>
        </p:spPr>
        <p:txBody>
          <a:bodyPr wrap="square">
            <a:spAutoFit/>
          </a:bodyPr>
          <a:lstStyle/>
          <a:p>
            <a:r>
              <a:rPr lang="en-US" sz="1200" dirty="0">
                <a:solidFill>
                  <a:srgbClr val="000000"/>
                </a:solidFill>
                <a:latin typeface="Consolas" charset="0"/>
                <a:ea typeface="Calibri" charset="0"/>
                <a:cs typeface="Times New Roman" charset="0"/>
              </a:rPr>
              <a:t>&lt;</a:t>
            </a:r>
            <a:r>
              <a:rPr lang="en-US" sz="1200" u="sng" dirty="0">
                <a:solidFill>
                  <a:srgbClr val="0432FF"/>
                </a:solidFill>
                <a:latin typeface="Consolas" charset="0"/>
                <a:ea typeface="Calibri" charset="0"/>
                <a:cs typeface="Times New Roman" charset="0"/>
                <a:hlinkClick r:id="rId2" action="ppaction://hlinkfile"/>
              </a:rPr>
              <a:t>requirement_definition_name</a:t>
            </a:r>
            <a:r>
              <a:rPr lang="en-US" sz="1200" dirty="0">
                <a:solidFill>
                  <a:srgbClr val="000000"/>
                </a:solidFill>
                <a:latin typeface="Consolas" charset="0"/>
                <a:ea typeface="Calibri" charset="0"/>
                <a:cs typeface="Times New Roman" charset="0"/>
              </a:rPr>
              <a:t>&gt;: </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
            </a:r>
            <a:r>
              <a:rPr lang="en-US" sz="1200" b="1" dirty="0">
                <a:solidFill>
                  <a:srgbClr val="F79646">
                    <a:lumMod val="75000"/>
                  </a:srgbClr>
                </a:solidFill>
                <a:latin typeface="Consolas" charset="0"/>
                <a:ea typeface="Calibri" charset="0"/>
                <a:cs typeface="Times New Roman" charset="0"/>
              </a:rPr>
              <a:t>capability</a:t>
            </a:r>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2" action="ppaction://hlinkfile"/>
              </a:rPr>
              <a:t>capability_type_name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node: &lt;</a:t>
            </a:r>
            <a:r>
              <a:rPr lang="en-US" sz="1200" u="sng" dirty="0">
                <a:solidFill>
                  <a:srgbClr val="0432FF"/>
                </a:solidFill>
                <a:latin typeface="Consolas" charset="0"/>
                <a:ea typeface="Calibri" charset="0"/>
                <a:cs typeface="Times New Roman" charset="0"/>
                <a:hlinkClick r:id="rId2" action="ppaction://hlinkfile"/>
              </a:rPr>
              <a:t>node_type_name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relationship: &lt;</a:t>
            </a:r>
            <a:r>
              <a:rPr lang="en-US" sz="1200" u="sng" dirty="0">
                <a:solidFill>
                  <a:srgbClr val="0432FF"/>
                </a:solidFill>
                <a:latin typeface="Consolas" charset="0"/>
                <a:ea typeface="Calibri" charset="0"/>
                <a:cs typeface="Times New Roman" charset="0"/>
                <a:hlinkClick r:id="rId2" action="ppaction://hlinkfile"/>
              </a:rPr>
              <a:t>relationship_type_name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occurrences: [ &lt;min&gt;, &lt;max&gt; ]</a:t>
            </a:r>
            <a:r>
              <a:rPr lang="en-US" sz="1200" dirty="0">
                <a:solidFill>
                  <a:srgbClr val="000000"/>
                </a:solidFill>
              </a:rPr>
              <a:t> </a:t>
            </a:r>
          </a:p>
        </p:txBody>
      </p:sp>
      <p:cxnSp>
        <p:nvCxnSpPr>
          <p:cNvPr id="7" name="Straight Arrow Connector 6"/>
          <p:cNvCxnSpPr>
            <a:stCxn id="12" idx="1"/>
          </p:cNvCxnSpPr>
          <p:nvPr/>
        </p:nvCxnSpPr>
        <p:spPr>
          <a:xfrm flipH="1">
            <a:off x="2987041" y="1803232"/>
            <a:ext cx="2283376" cy="1856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1" idx="1"/>
          </p:cNvCxnSpPr>
          <p:nvPr/>
        </p:nvCxnSpPr>
        <p:spPr>
          <a:xfrm flipH="1" flipV="1">
            <a:off x="2987041" y="4167686"/>
            <a:ext cx="2283376" cy="954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5" idx="3"/>
            <a:endCxn id="12" idx="3"/>
          </p:cNvCxnSpPr>
          <p:nvPr/>
        </p:nvCxnSpPr>
        <p:spPr>
          <a:xfrm flipH="1" flipV="1">
            <a:off x="9535998" y="1803232"/>
            <a:ext cx="1359643" cy="1502757"/>
          </a:xfrm>
          <a:prstGeom prst="bentConnector3">
            <a:avLst>
              <a:gd name="adj1" fmla="val -1681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270417" y="4337041"/>
            <a:ext cx="4265581" cy="1569660"/>
          </a:xfrm>
          <a:prstGeom prst="rect">
            <a:avLst/>
          </a:prstGeom>
          <a:solidFill>
            <a:schemeClr val="accent1">
              <a:lumMod val="20000"/>
              <a:lumOff val="80000"/>
            </a:schemeClr>
          </a:solidFill>
        </p:spPr>
        <p:txBody>
          <a:bodyPr wrap="square">
            <a:spAutoFit/>
          </a:bodyPr>
          <a:lstStyle/>
          <a:p>
            <a:r>
              <a:rPr lang="en-US" sz="1200" dirty="0">
                <a:solidFill>
                  <a:srgbClr val="000000"/>
                </a:solidFill>
                <a:latin typeface="Consolas" charset="0"/>
                <a:ea typeface="Calibri" charset="0"/>
                <a:cs typeface="Times New Roman" charset="0"/>
              </a:rPr>
              <a:t>&lt;</a:t>
            </a:r>
            <a:r>
              <a:rPr lang="en-US" sz="1200" u="sng" dirty="0">
                <a:solidFill>
                  <a:srgbClr val="0432FF"/>
                </a:solidFill>
                <a:latin typeface="Consolas" charset="0"/>
                <a:ea typeface="Calibri" charset="0"/>
                <a:cs typeface="Times New Roman" charset="0"/>
                <a:hlinkClick r:id="rId2" action="ppaction://hlinkfile"/>
              </a:rPr>
              <a:t>capability_definition_name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type: &lt;</a:t>
            </a:r>
            <a:r>
              <a:rPr lang="en-US" sz="1200" u="sng" dirty="0">
                <a:solidFill>
                  <a:srgbClr val="0432FF"/>
                </a:solidFill>
                <a:latin typeface="Consolas" charset="0"/>
                <a:ea typeface="Calibri" charset="0"/>
                <a:cs typeface="Times New Roman" charset="0"/>
                <a:hlinkClick r:id="rId2" action="ppaction://hlinkfile"/>
              </a:rPr>
              <a:t>capability_type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description: &lt;</a:t>
            </a:r>
            <a:r>
              <a:rPr lang="en-US" sz="1200" u="sng" dirty="0">
                <a:solidFill>
                  <a:srgbClr val="0432FF"/>
                </a:solidFill>
                <a:latin typeface="Consolas" charset="0"/>
                <a:ea typeface="Calibri" charset="0"/>
                <a:cs typeface="Times New Roman" charset="0"/>
                <a:hlinkClick r:id="rId4" action="ppaction://hlinkfile"/>
              </a:rPr>
              <a:t>capability_description</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properties: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5" action="ppaction://hlinkfile"/>
              </a:rPr>
              <a:t>property_definitions</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attributes: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6" action="ppaction://hlinkfile"/>
              </a:rPr>
              <a:t>attribute_definitions</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
            </a:r>
            <a:r>
              <a:rPr lang="en-US" sz="1200" dirty="0" err="1">
                <a:solidFill>
                  <a:srgbClr val="000000"/>
                </a:solidFill>
                <a:latin typeface="Consolas" charset="0"/>
                <a:ea typeface="Calibri" charset="0"/>
                <a:cs typeface="Times New Roman" charset="0"/>
              </a:rPr>
              <a:t>valid_source_types</a:t>
            </a:r>
            <a:r>
              <a:rPr lang="en-US" sz="1200" dirty="0">
                <a:solidFill>
                  <a:srgbClr val="000000"/>
                </a:solidFill>
                <a:latin typeface="Consolas" charset="0"/>
                <a:ea typeface="Calibri" charset="0"/>
                <a:cs typeface="Times New Roman" charset="0"/>
              </a:rPr>
              <a:t>: [ &lt;</a:t>
            </a:r>
            <a:r>
              <a:rPr lang="en-US" sz="1200" u="sng" dirty="0">
                <a:solidFill>
                  <a:srgbClr val="0432FF"/>
                </a:solidFill>
                <a:latin typeface="Consolas" charset="0"/>
                <a:ea typeface="Calibri" charset="0"/>
                <a:cs typeface="Times New Roman" charset="0"/>
                <a:hlinkClick r:id="rId2" action="ppaction://hlinkfile"/>
              </a:rPr>
              <a:t>node type_names</a:t>
            </a:r>
            <a:r>
              <a:rPr lang="en-US" sz="1200" dirty="0">
                <a:solidFill>
                  <a:srgbClr val="000000"/>
                </a:solidFill>
                <a:latin typeface="Consolas" charset="0"/>
                <a:ea typeface="Calibri" charset="0"/>
                <a:cs typeface="Times New Roman" charset="0"/>
              </a:rPr>
              <a:t>&gt; ]</a:t>
            </a:r>
            <a:r>
              <a:rPr lang="en-US" sz="1200" dirty="0">
                <a:solidFill>
                  <a:srgbClr val="000000"/>
                </a:solidFill>
              </a:rPr>
              <a:t> </a:t>
            </a:r>
          </a:p>
        </p:txBody>
      </p:sp>
      <p:cxnSp>
        <p:nvCxnSpPr>
          <p:cNvPr id="35" name="Elbow Connector 34"/>
          <p:cNvCxnSpPr>
            <a:stCxn id="5" idx="3"/>
            <a:endCxn id="21" idx="3"/>
          </p:cNvCxnSpPr>
          <p:nvPr/>
        </p:nvCxnSpPr>
        <p:spPr>
          <a:xfrm flipH="1">
            <a:off x="9535998" y="3305989"/>
            <a:ext cx="1359643" cy="1815882"/>
          </a:xfrm>
          <a:prstGeom prst="bentConnector3">
            <a:avLst>
              <a:gd name="adj1" fmla="val -16813"/>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9564063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p:nvPr/>
        </p:nvSpPr>
        <p:spPr>
          <a:xfrm>
            <a:off x="4942450" y="2734161"/>
            <a:ext cx="2589991" cy="1938992"/>
          </a:xfrm>
          <a:prstGeom prst="rect">
            <a:avLst/>
          </a:prstGeom>
          <a:solidFill>
            <a:schemeClr val="bg1">
              <a:lumMod val="95000"/>
            </a:schemeClr>
          </a:solidFill>
          <a:ln>
            <a:solidFill>
              <a:srgbClr val="3F51B5"/>
            </a:solidFill>
            <a:prstDash val="dash"/>
          </a:ln>
        </p:spPr>
        <p:txBody>
          <a:bodyPr wrap="square">
            <a:spAutoFit/>
          </a:bodyPr>
          <a:lstStyle/>
          <a:p>
            <a:endParaRPr lang="en-US" sz="1200" dirty="0">
              <a:solidFill>
                <a:srgbClr val="000000"/>
              </a:solidFill>
              <a:latin typeface="Consolas" charset="0"/>
              <a:ea typeface="Calibri" charset="0"/>
              <a:cs typeface="Times New Roman" charset="0"/>
            </a:endParaRPr>
          </a:p>
          <a:p>
            <a:endParaRPr lang="en-US" sz="1200" dirty="0">
              <a:solidFill>
                <a:srgbClr val="000000"/>
              </a:solidFill>
              <a:latin typeface="Consolas" charset="0"/>
              <a:ea typeface="Calibri" charset="0"/>
              <a:cs typeface="Times New Roman" charset="0"/>
            </a:endParaRPr>
          </a:p>
          <a:p>
            <a:r>
              <a:rPr lang="en-US" sz="1200" b="1" dirty="0">
                <a:solidFill>
                  <a:srgbClr val="FF0000"/>
                </a:solidFill>
                <a:latin typeface="Consolas" charset="0"/>
                <a:ea typeface="Calibri" charset="0"/>
                <a:cs typeface="Times New Roman" charset="0"/>
              </a:rPr>
              <a:t>Foo</a:t>
            </a:r>
            <a:r>
              <a:rPr lang="en-US" sz="1200" dirty="0">
                <a:solidFill>
                  <a:srgbClr val="000000"/>
                </a:solidFill>
                <a:latin typeface="Consolas" charset="0"/>
                <a:ea typeface="Calibri" charset="0"/>
                <a:cs typeface="Times New Roman" charset="0"/>
              </a:rPr>
              <a: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derived_from: Root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version: 1.0</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description: “My foo”</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properties: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bar: string</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attributes: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reason: string</a:t>
            </a:r>
            <a:endParaRPr lang="en-US" sz="1200" dirty="0">
              <a:solidFill>
                <a:srgbClr val="000000"/>
              </a:solidFill>
              <a:latin typeface="Arial" charset="0"/>
              <a:ea typeface="Calibri" charset="0"/>
              <a:cs typeface="Times New Roman" charset="0"/>
            </a:endParaRPr>
          </a:p>
        </p:txBody>
      </p:sp>
      <p:sp>
        <p:nvSpPr>
          <p:cNvPr id="6" name="Title 5"/>
          <p:cNvSpPr>
            <a:spLocks noGrp="1"/>
          </p:cNvSpPr>
          <p:nvPr>
            <p:ph type="title"/>
          </p:nvPr>
        </p:nvSpPr>
        <p:spPr/>
        <p:txBody>
          <a:bodyPr>
            <a:normAutofit fontScale="90000"/>
          </a:bodyPr>
          <a:lstStyle/>
          <a:p>
            <a:r>
              <a:rPr lang="en-US" altLang="zh-CN" dirty="0"/>
              <a:t>Capabilities Types </a:t>
            </a:r>
            <a:r>
              <a:rPr lang="mr-IN" altLang="zh-CN" dirty="0"/>
              <a:t>–</a:t>
            </a:r>
            <a:r>
              <a:rPr lang="en-US" altLang="zh-CN" dirty="0"/>
              <a:t> Used to help find nodes with “best match”</a:t>
            </a:r>
            <a:endParaRPr lang="en-US" dirty="0"/>
          </a:p>
        </p:txBody>
      </p:sp>
      <p:sp>
        <p:nvSpPr>
          <p:cNvPr id="2" name="Slide Number Placeholder 1"/>
          <p:cNvSpPr>
            <a:spLocks noGrp="1"/>
          </p:cNvSpPr>
          <p:nvPr>
            <p:ph type="sldNum" idx="4294967295"/>
          </p:nvPr>
        </p:nvSpPr>
        <p:spPr>
          <a:xfrm>
            <a:off x="9305549" y="6501341"/>
            <a:ext cx="2844800" cy="288032"/>
          </a:xfrm>
        </p:spPr>
        <p:txBody>
          <a:bodyPr/>
          <a:lstStyle/>
          <a:p>
            <a:fld id="{F0B49140-A8CB-BA42-9146-2BFD606CBD22}" type="slidenum">
              <a:rPr lang="en-US" altLang="zh-CN" smtClean="0">
                <a:solidFill>
                  <a:srgbClr val="FFFFFF">
                    <a:lumMod val="50000"/>
                  </a:srgbClr>
                </a:solidFill>
              </a:rPr>
              <a:pPr/>
              <a:t>15</a:t>
            </a:fld>
            <a:endParaRPr lang="zh-CN" altLang="en-US">
              <a:solidFill>
                <a:srgbClr val="FFFFFF">
                  <a:lumMod val="50000"/>
                </a:srgbClr>
              </a:solidFill>
            </a:endParaRPr>
          </a:p>
        </p:txBody>
      </p:sp>
      <p:sp>
        <p:nvSpPr>
          <p:cNvPr id="44" name="Shape 862"/>
          <p:cNvSpPr txBox="1"/>
          <p:nvPr/>
        </p:nvSpPr>
        <p:spPr>
          <a:xfrm>
            <a:off x="9417387" y="4432285"/>
            <a:ext cx="501739" cy="4224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56" name="Shape 741"/>
          <p:cNvSpPr/>
          <p:nvPr/>
        </p:nvSpPr>
        <p:spPr>
          <a:xfrm>
            <a:off x="228600" y="645263"/>
            <a:ext cx="11596956" cy="1024407"/>
          </a:xfrm>
          <a:prstGeom prst="rect">
            <a:avLst/>
          </a:prstGeom>
          <a:noFill/>
          <a:ln>
            <a:noFill/>
          </a:ln>
        </p:spPr>
        <p:txBody>
          <a:bodyPr lIns="121900" tIns="60933" rIns="121900" bIns="60933" anchor="t" anchorCtr="0">
            <a:noAutofit/>
          </a:bodyPr>
          <a:lstStyle/>
          <a:p>
            <a:pPr>
              <a:buSzPct val="25000"/>
            </a:pPr>
            <a:r>
              <a:rPr lang="en-US" sz="2667" dirty="0">
                <a:solidFill>
                  <a:srgbClr val="3F51B5"/>
                </a:solidFill>
                <a:ea typeface="Calibri"/>
                <a:cs typeface="Calibri"/>
                <a:sym typeface="Calibri"/>
              </a:rPr>
              <a:t>Nodes express their “requirements” for another Node’s “capabilities”</a:t>
            </a:r>
          </a:p>
          <a:p>
            <a:pPr marL="692150" lvl="1" indent="-234950">
              <a:buSzPct val="100000"/>
              <a:buFont typeface="Arial" charset="0"/>
              <a:buChar char="•"/>
            </a:pPr>
            <a:r>
              <a:rPr lang="en-US" sz="2667" dirty="0">
                <a:solidFill>
                  <a:srgbClr val="000000"/>
                </a:solidFill>
                <a:ea typeface="Calibri"/>
                <a:cs typeface="Calibri"/>
                <a:sym typeface="Calibri"/>
              </a:rPr>
              <a:t>Using well-known (published) Capability Types and their Properties</a:t>
            </a:r>
          </a:p>
        </p:txBody>
      </p:sp>
      <p:grpSp>
        <p:nvGrpSpPr>
          <p:cNvPr id="5" name="Group 4"/>
          <p:cNvGrpSpPr/>
          <p:nvPr/>
        </p:nvGrpSpPr>
        <p:grpSpPr>
          <a:xfrm>
            <a:off x="2356557" y="3455432"/>
            <a:ext cx="1453443" cy="1345168"/>
            <a:chOff x="1802215" y="2451864"/>
            <a:chExt cx="1453443" cy="1345168"/>
          </a:xfrm>
        </p:grpSpPr>
        <p:sp>
          <p:nvSpPr>
            <p:cNvPr id="63" name="Rounded Rectangle 62"/>
            <p:cNvSpPr/>
            <p:nvPr/>
          </p:nvSpPr>
          <p:spPr>
            <a:xfrm>
              <a:off x="1802215" y="2451864"/>
              <a:ext cx="1232505" cy="134516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rgbClr val="000000"/>
                  </a:solidFill>
                </a:rPr>
                <a:t>Node A</a:t>
              </a:r>
            </a:p>
          </p:txBody>
        </p:sp>
        <p:sp>
          <p:nvSpPr>
            <p:cNvPr id="54" name="Rounded Rectangle 53"/>
            <p:cNvSpPr/>
            <p:nvPr/>
          </p:nvSpPr>
          <p:spPr>
            <a:xfrm>
              <a:off x="1986843" y="2863266"/>
              <a:ext cx="1268815" cy="25972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Requirements</a:t>
              </a:r>
            </a:p>
          </p:txBody>
        </p:sp>
      </p:grpSp>
      <p:grpSp>
        <p:nvGrpSpPr>
          <p:cNvPr id="4" name="Group 3"/>
          <p:cNvGrpSpPr/>
          <p:nvPr/>
        </p:nvGrpSpPr>
        <p:grpSpPr>
          <a:xfrm>
            <a:off x="8569225" y="3429000"/>
            <a:ext cx="1413553" cy="1285272"/>
            <a:chOff x="3927248" y="2542469"/>
            <a:chExt cx="1413553" cy="1285272"/>
          </a:xfrm>
        </p:grpSpPr>
        <p:sp>
          <p:nvSpPr>
            <p:cNvPr id="64" name="Rounded Rectangle 63"/>
            <p:cNvSpPr/>
            <p:nvPr/>
          </p:nvSpPr>
          <p:spPr>
            <a:xfrm>
              <a:off x="4175314" y="2542469"/>
              <a:ext cx="1165487" cy="128527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a:solidFill>
                    <a:srgbClr val="000000"/>
                  </a:solidFill>
                </a:rPr>
                <a:t>Node B</a:t>
              </a:r>
              <a:endParaRPr lang="en-US" sz="1600" b="1" dirty="0">
                <a:solidFill>
                  <a:srgbClr val="000000"/>
                </a:solidFill>
              </a:endParaRPr>
            </a:p>
          </p:txBody>
        </p:sp>
        <p:sp>
          <p:nvSpPr>
            <p:cNvPr id="52" name="Rounded Rectangle 51"/>
            <p:cNvSpPr/>
            <p:nvPr/>
          </p:nvSpPr>
          <p:spPr>
            <a:xfrm>
              <a:off x="3927248" y="2960525"/>
              <a:ext cx="1303379" cy="2559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Capabilities</a:t>
              </a:r>
            </a:p>
          </p:txBody>
        </p:sp>
      </p:grpSp>
      <p:sp>
        <p:nvSpPr>
          <p:cNvPr id="65" name="Line Callout 2 (Border and Accent Bar) 64"/>
          <p:cNvSpPr/>
          <p:nvPr/>
        </p:nvSpPr>
        <p:spPr>
          <a:xfrm>
            <a:off x="457200" y="2430802"/>
            <a:ext cx="1828800" cy="948430"/>
          </a:xfrm>
          <a:prstGeom prst="accentBorderCallout2">
            <a:avLst>
              <a:gd name="adj1" fmla="val 32869"/>
              <a:gd name="adj2" fmla="val 103208"/>
              <a:gd name="adj3" fmla="val 34371"/>
              <a:gd name="adj4" fmla="val 109291"/>
              <a:gd name="adj5" fmla="val 100662"/>
              <a:gd name="adj6" fmla="val 122303"/>
            </a:avLst>
          </a:prstGeom>
          <a:solidFill>
            <a:srgbClr val="3F51B5">
              <a:alpha val="5000"/>
            </a:srgbClr>
          </a:solidFill>
          <a:ln>
            <a:solidFill>
              <a:srgbClr val="3F5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i="1" u="sng" dirty="0">
                <a:solidFill>
                  <a:srgbClr val="4F81BD">
                    <a:lumMod val="50000"/>
                  </a:srgbClr>
                </a:solidFill>
                <a:sym typeface="Verdana" charset="0"/>
              </a:rPr>
              <a:t>Node A</a:t>
            </a:r>
          </a:p>
          <a:p>
            <a:pPr algn="ctr"/>
            <a:r>
              <a:rPr lang="en-US" altLang="zh-CN" sz="1400" i="1" dirty="0">
                <a:solidFill>
                  <a:srgbClr val="4F81BD">
                    <a:lumMod val="50000"/>
                  </a:srgbClr>
                </a:solidFill>
                <a:sym typeface="Verdana" charset="0"/>
              </a:rPr>
              <a:t>“I have a requirement a Node with Capability Type </a:t>
            </a:r>
            <a:r>
              <a:rPr lang="en-US" altLang="zh-CN" sz="1400" b="1" i="1" dirty="0">
                <a:solidFill>
                  <a:srgbClr val="3F51B5"/>
                </a:solidFill>
                <a:sym typeface="Verdana" charset="0"/>
              </a:rPr>
              <a:t>’</a:t>
            </a:r>
            <a:r>
              <a:rPr lang="en-US" altLang="zh-CN" sz="1400" b="1" i="1" dirty="0">
                <a:solidFill>
                  <a:srgbClr val="FF0000"/>
                </a:solidFill>
                <a:sym typeface="Verdana" charset="0"/>
              </a:rPr>
              <a:t>Foo</a:t>
            </a:r>
            <a:r>
              <a:rPr lang="en-US" altLang="zh-CN" sz="1400" i="1" dirty="0">
                <a:solidFill>
                  <a:srgbClr val="4F81BD">
                    <a:lumMod val="50000"/>
                  </a:srgbClr>
                </a:solidFill>
                <a:sym typeface="Verdana" charset="0"/>
              </a:rPr>
              <a:t>’ “</a:t>
            </a:r>
            <a:endParaRPr lang="zh-CN" altLang="en-US" sz="1400" i="1" dirty="0">
              <a:solidFill>
                <a:srgbClr val="4F81BD">
                  <a:lumMod val="50000"/>
                </a:srgbClr>
              </a:solidFill>
              <a:sym typeface="Verdana" charset="0"/>
            </a:endParaRPr>
          </a:p>
        </p:txBody>
      </p:sp>
      <p:sp>
        <p:nvSpPr>
          <p:cNvPr id="66" name="Line Callout 2 (Border and Accent Bar) 65"/>
          <p:cNvSpPr/>
          <p:nvPr/>
        </p:nvSpPr>
        <p:spPr>
          <a:xfrm>
            <a:off x="9677400" y="2343557"/>
            <a:ext cx="1828800" cy="948430"/>
          </a:xfrm>
          <a:prstGeom prst="accentBorderCallout2">
            <a:avLst>
              <a:gd name="adj1" fmla="val 33853"/>
              <a:gd name="adj2" fmla="val -3935"/>
              <a:gd name="adj3" fmla="val 33387"/>
              <a:gd name="adj4" fmla="val -13158"/>
              <a:gd name="adj5" fmla="val 94874"/>
              <a:gd name="adj6" fmla="val -26842"/>
            </a:avLst>
          </a:prstGeom>
          <a:solidFill>
            <a:srgbClr val="3F51B5">
              <a:alpha val="5000"/>
            </a:srgbClr>
          </a:solidFill>
          <a:ln>
            <a:solidFill>
              <a:srgbClr val="3F5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i="1" u="sng" dirty="0">
                <a:solidFill>
                  <a:srgbClr val="4F81BD">
                    <a:lumMod val="50000"/>
                  </a:srgbClr>
                </a:solidFill>
                <a:sym typeface="Verdana" charset="0"/>
              </a:rPr>
              <a:t>Node B</a:t>
            </a:r>
          </a:p>
          <a:p>
            <a:pPr algn="ctr"/>
            <a:r>
              <a:rPr lang="en-US" altLang="zh-CN" sz="1400" i="1" dirty="0">
                <a:solidFill>
                  <a:srgbClr val="4F81BD">
                    <a:lumMod val="50000"/>
                  </a:srgbClr>
                </a:solidFill>
                <a:sym typeface="Verdana" charset="0"/>
              </a:rPr>
              <a:t>“I have a Capability of Capability Type ’</a:t>
            </a:r>
            <a:r>
              <a:rPr lang="en-US" altLang="zh-CN" sz="1400" b="1" i="1" dirty="0">
                <a:solidFill>
                  <a:srgbClr val="FF0000"/>
                </a:solidFill>
                <a:sym typeface="Verdana" charset="0"/>
              </a:rPr>
              <a:t>Foo</a:t>
            </a:r>
            <a:r>
              <a:rPr lang="en-US" altLang="zh-CN" sz="1400" i="1" dirty="0">
                <a:solidFill>
                  <a:srgbClr val="4F81BD">
                    <a:lumMod val="50000"/>
                  </a:srgbClr>
                </a:solidFill>
                <a:sym typeface="Verdana" charset="0"/>
              </a:rPr>
              <a:t>’“</a:t>
            </a:r>
            <a:endParaRPr lang="zh-CN" altLang="en-US" sz="1400" i="1" dirty="0">
              <a:solidFill>
                <a:srgbClr val="4F81BD">
                  <a:lumMod val="50000"/>
                </a:srgbClr>
              </a:solidFill>
              <a:sym typeface="Verdana" charset="0"/>
            </a:endParaRPr>
          </a:p>
        </p:txBody>
      </p:sp>
      <p:sp>
        <p:nvSpPr>
          <p:cNvPr id="108" name="Shape 748"/>
          <p:cNvSpPr/>
          <p:nvPr/>
        </p:nvSpPr>
        <p:spPr>
          <a:xfrm>
            <a:off x="5352288" y="2350244"/>
            <a:ext cx="1926172" cy="383917"/>
          </a:xfrm>
          <a:prstGeom prst="rect">
            <a:avLst/>
          </a:prstGeom>
          <a:noFill/>
          <a:ln>
            <a:noFill/>
          </a:ln>
        </p:spPr>
        <p:txBody>
          <a:bodyPr wrap="none" lIns="121900" tIns="60933" rIns="121900" bIns="60933" anchor="t" anchorCtr="0">
            <a:noAutofit/>
          </a:bodyPr>
          <a:lstStyle/>
          <a:p>
            <a:pPr>
              <a:buClr>
                <a:srgbClr val="5D2D7B"/>
              </a:buClr>
              <a:buSzPct val="25000"/>
            </a:pPr>
            <a:r>
              <a:rPr lang="en-US" sz="1400" b="1">
                <a:solidFill>
                  <a:srgbClr val="5D2D7B"/>
                </a:solidFill>
                <a:ea typeface="Calibri"/>
                <a:cs typeface="Calibri"/>
                <a:sym typeface="Calibri"/>
              </a:rPr>
              <a:t>TOSCA Service Template</a:t>
            </a:r>
            <a:endParaRPr lang="en-US" sz="1400" b="1" dirty="0">
              <a:solidFill>
                <a:srgbClr val="5D2D7B"/>
              </a:solidFill>
              <a:ea typeface="Calibri"/>
              <a:cs typeface="Calibri"/>
              <a:sym typeface="Calibri"/>
            </a:endParaRPr>
          </a:p>
        </p:txBody>
      </p:sp>
      <p:pic>
        <p:nvPicPr>
          <p:cNvPr id="78" name="Shape 868"/>
          <p:cNvPicPr preferRelativeResize="0"/>
          <p:nvPr/>
        </p:nvPicPr>
        <p:blipFill rotWithShape="1">
          <a:blip r:embed="rId3">
            <a:alphaModFix/>
          </a:blip>
          <a:srcRect/>
          <a:stretch/>
        </p:blipFill>
        <p:spPr>
          <a:xfrm>
            <a:off x="4800600" y="2286000"/>
            <a:ext cx="635067" cy="725253"/>
          </a:xfrm>
          <a:prstGeom prst="rect">
            <a:avLst/>
          </a:prstGeom>
          <a:noFill/>
          <a:ln>
            <a:noFill/>
          </a:ln>
        </p:spPr>
      </p:pic>
      <p:sp>
        <p:nvSpPr>
          <p:cNvPr id="10" name="Rectangle 9"/>
          <p:cNvSpPr/>
          <p:nvPr/>
        </p:nvSpPr>
        <p:spPr>
          <a:xfrm>
            <a:off x="-284113" y="6402775"/>
            <a:ext cx="8797825" cy="369332"/>
          </a:xfrm>
          <a:prstGeom prst="rect">
            <a:avLst/>
          </a:prstGeom>
        </p:spPr>
        <p:txBody>
          <a:bodyPr wrap="square">
            <a:spAutoFit/>
          </a:bodyPr>
          <a:lstStyle/>
          <a:p>
            <a:pPr lvl="1">
              <a:buSzPct val="100000"/>
            </a:pPr>
            <a:r>
              <a:rPr lang="mr-IN" b="1" i="1" dirty="0">
                <a:solidFill>
                  <a:srgbClr val="FF0000"/>
                </a:solidFill>
              </a:rPr>
              <a:t>…</a:t>
            </a:r>
            <a:r>
              <a:rPr lang="en-US" b="1" i="1" dirty="0">
                <a:solidFill>
                  <a:srgbClr val="FF0000"/>
                </a:solidFill>
              </a:rPr>
              <a:t> again, there are no Requirement Types in TOSCA</a:t>
            </a:r>
          </a:p>
        </p:txBody>
      </p:sp>
      <p:cxnSp>
        <p:nvCxnSpPr>
          <p:cNvPr id="17" name="Straight Connector 16"/>
          <p:cNvCxnSpPr/>
          <p:nvPr/>
        </p:nvCxnSpPr>
        <p:spPr>
          <a:xfrm>
            <a:off x="4114800" y="2653979"/>
            <a:ext cx="0" cy="26800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077200" y="2653979"/>
            <a:ext cx="0" cy="26800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9" name="Left Arrow 18"/>
          <p:cNvSpPr/>
          <p:nvPr/>
        </p:nvSpPr>
        <p:spPr>
          <a:xfrm rot="20900336">
            <a:off x="3859460" y="3468548"/>
            <a:ext cx="838200" cy="2403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Left Arrow 135"/>
          <p:cNvSpPr/>
          <p:nvPr/>
        </p:nvSpPr>
        <p:spPr>
          <a:xfrm rot="11273808">
            <a:off x="7718487" y="3360803"/>
            <a:ext cx="838200" cy="2403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ectangle 137"/>
          <p:cNvSpPr/>
          <p:nvPr/>
        </p:nvSpPr>
        <p:spPr>
          <a:xfrm>
            <a:off x="3429000" y="2983468"/>
            <a:ext cx="1473673" cy="369332"/>
          </a:xfrm>
          <a:prstGeom prst="rect">
            <a:avLst/>
          </a:prstGeom>
        </p:spPr>
        <p:txBody>
          <a:bodyPr wrap="none">
            <a:spAutoFit/>
          </a:bodyPr>
          <a:lstStyle/>
          <a:p>
            <a:r>
              <a:rPr lang="en-US">
                <a:solidFill>
                  <a:srgbClr val="3F51B5"/>
                </a:solidFill>
                <a:ea typeface="Calibri"/>
                <a:cs typeface="Calibri"/>
                <a:sym typeface="Calibri"/>
              </a:rPr>
              <a:t>“import: Foo”</a:t>
            </a:r>
            <a:endParaRPr lang="en-US" dirty="0">
              <a:solidFill>
                <a:srgbClr val="000000"/>
              </a:solidFill>
            </a:endParaRPr>
          </a:p>
        </p:txBody>
      </p:sp>
      <p:sp>
        <p:nvSpPr>
          <p:cNvPr id="139" name="Rectangle 138"/>
          <p:cNvSpPr/>
          <p:nvPr/>
        </p:nvSpPr>
        <p:spPr>
          <a:xfrm>
            <a:off x="7543497" y="2983468"/>
            <a:ext cx="1473673" cy="369332"/>
          </a:xfrm>
          <a:prstGeom prst="rect">
            <a:avLst/>
          </a:prstGeom>
        </p:spPr>
        <p:txBody>
          <a:bodyPr wrap="none">
            <a:spAutoFit/>
          </a:bodyPr>
          <a:lstStyle/>
          <a:p>
            <a:r>
              <a:rPr lang="en-US">
                <a:solidFill>
                  <a:srgbClr val="3F51B5"/>
                </a:solidFill>
                <a:ea typeface="Calibri"/>
                <a:cs typeface="Calibri"/>
                <a:sym typeface="Calibri"/>
              </a:rPr>
              <a:t>“import: Foo”</a:t>
            </a:r>
            <a:endParaRPr lang="en-US" dirty="0">
              <a:solidFill>
                <a:srgbClr val="000000"/>
              </a:solidFill>
            </a:endParaRPr>
          </a:p>
        </p:txBody>
      </p:sp>
      <p:sp>
        <p:nvSpPr>
          <p:cNvPr id="140" name="TextBox 139"/>
          <p:cNvSpPr txBox="1"/>
          <p:nvPr/>
        </p:nvSpPr>
        <p:spPr>
          <a:xfrm>
            <a:off x="4640539" y="4752045"/>
            <a:ext cx="3035267" cy="1200329"/>
          </a:xfrm>
          <a:prstGeom prst="rect">
            <a:avLst/>
          </a:prstGeom>
          <a:noFill/>
        </p:spPr>
        <p:txBody>
          <a:bodyPr wrap="square" rtlCol="0">
            <a:spAutoFit/>
          </a:bodyPr>
          <a:lstStyle/>
          <a:p>
            <a:pPr algn="ctr"/>
            <a:r>
              <a:rPr lang="en-US" b="1" u="sng" dirty="0">
                <a:solidFill>
                  <a:srgbClr val="000000"/>
                </a:solidFill>
              </a:rPr>
              <a:t>Shared Definition</a:t>
            </a:r>
          </a:p>
          <a:p>
            <a:pPr algn="ctr"/>
            <a:r>
              <a:rPr lang="en-US" i="1" dirty="0">
                <a:solidFill>
                  <a:srgbClr val="000000"/>
                </a:solidFill>
              </a:rPr>
              <a:t>Foo defined in a Service Template and imported by both</a:t>
            </a: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16185471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3" name="Title 2"/>
          <p:cNvSpPr>
            <a:spLocks noGrp="1"/>
          </p:cNvSpPr>
          <p:nvPr>
            <p:ph type="title"/>
          </p:nvPr>
        </p:nvSpPr>
        <p:spPr>
          <a:xfrm>
            <a:off x="-10393" y="152400"/>
            <a:ext cx="11506200" cy="513985"/>
          </a:xfrm>
        </p:spPr>
        <p:txBody>
          <a:bodyPr>
            <a:normAutofit fontScale="90000"/>
          </a:bodyPr>
          <a:lstStyle/>
          <a:p>
            <a:r>
              <a:rPr lang="en-US" dirty="0"/>
              <a:t>Portability – TOSCA Orchestrators find “Best Match” during deployment</a:t>
            </a:r>
          </a:p>
        </p:txBody>
      </p:sp>
      <p:sp>
        <p:nvSpPr>
          <p:cNvPr id="741" name="Shape 741"/>
          <p:cNvSpPr/>
          <p:nvPr/>
        </p:nvSpPr>
        <p:spPr>
          <a:xfrm>
            <a:off x="228600" y="645263"/>
            <a:ext cx="11596956" cy="533479"/>
          </a:xfrm>
          <a:prstGeom prst="rect">
            <a:avLst/>
          </a:prstGeom>
          <a:noFill/>
          <a:ln>
            <a:noFill/>
          </a:ln>
        </p:spPr>
        <p:txBody>
          <a:bodyPr lIns="121900" tIns="60933" rIns="121900" bIns="60933" anchor="t" anchorCtr="0">
            <a:noAutofit/>
          </a:bodyPr>
          <a:lstStyle/>
          <a:p>
            <a:pPr>
              <a:buSzPct val="25000"/>
            </a:pPr>
            <a:r>
              <a:rPr lang="en-US" sz="2667" dirty="0">
                <a:solidFill>
                  <a:srgbClr val="3F51B5"/>
                </a:solidFill>
                <a:ea typeface="Calibri"/>
                <a:cs typeface="Calibri"/>
                <a:sym typeface="Calibri"/>
              </a:rPr>
              <a:t>Example: TOSCA applications are portable to different Cloud infrastructures</a:t>
            </a:r>
          </a:p>
        </p:txBody>
      </p:sp>
      <p:grpSp>
        <p:nvGrpSpPr>
          <p:cNvPr id="742" name="Shape 742"/>
          <p:cNvGrpSpPr/>
          <p:nvPr/>
        </p:nvGrpSpPr>
        <p:grpSpPr>
          <a:xfrm>
            <a:off x="2164295" y="2625962"/>
            <a:ext cx="9646703" cy="868067"/>
            <a:chOff x="2718032" y="4378910"/>
            <a:chExt cx="7022784" cy="199981"/>
          </a:xfrm>
        </p:grpSpPr>
        <p:sp>
          <p:nvSpPr>
            <p:cNvPr id="743" name="Shape 743"/>
            <p:cNvSpPr/>
            <p:nvPr/>
          </p:nvSpPr>
          <p:spPr>
            <a:xfrm>
              <a:off x="2718032" y="4378910"/>
              <a:ext cx="7022784" cy="192890"/>
            </a:xfrm>
            <a:prstGeom prst="parallelogram">
              <a:avLst>
                <a:gd name="adj" fmla="val 66551"/>
              </a:avLst>
            </a:prstGeom>
            <a:solidFill>
              <a:srgbClr val="FFC000">
                <a:alpha val="31764"/>
              </a:srgbClr>
            </a:solidFill>
            <a:ln w="9525" cap="flat" cmpd="sng">
              <a:solidFill>
                <a:srgbClr val="5F497A"/>
              </a:solidFill>
              <a:prstDash val="dash"/>
              <a:round/>
              <a:headEnd type="none" w="med" len="med"/>
              <a:tailEnd type="none" w="med" len="med"/>
            </a:ln>
          </p:spPr>
          <p:txBody>
            <a:bodyPr lIns="0" tIns="0" rIns="0" bIns="0" anchor="t" anchorCtr="0">
              <a:noAutofit/>
            </a:bodyPr>
            <a:lstStyle/>
            <a:p>
              <a:pPr>
                <a:buClr>
                  <a:srgbClr val="000000"/>
                </a:buClr>
              </a:pPr>
              <a:endParaRPr lang="en-US" sz="2133" dirty="0">
                <a:solidFill>
                  <a:srgbClr val="000000"/>
                </a:solidFill>
                <a:ea typeface="Calibri"/>
                <a:cs typeface="Calibri"/>
                <a:sym typeface="Calibri"/>
              </a:endParaRPr>
            </a:p>
          </p:txBody>
        </p:sp>
        <p:sp>
          <p:nvSpPr>
            <p:cNvPr id="744" name="Shape 744"/>
            <p:cNvSpPr/>
            <p:nvPr/>
          </p:nvSpPr>
          <p:spPr>
            <a:xfrm>
              <a:off x="3023813" y="4494661"/>
              <a:ext cx="2831652" cy="84230"/>
            </a:xfrm>
            <a:prstGeom prst="rect">
              <a:avLst/>
            </a:prstGeom>
            <a:noFill/>
            <a:ln>
              <a:noFill/>
            </a:ln>
          </p:spPr>
          <p:txBody>
            <a:bodyPr lIns="121900" tIns="60933" rIns="121900" bIns="60933" anchor="b" anchorCtr="0">
              <a:noAutofit/>
            </a:bodyPr>
            <a:lstStyle/>
            <a:p>
              <a:pPr>
                <a:buClr>
                  <a:srgbClr val="000000"/>
                </a:buClr>
                <a:buSzPct val="25000"/>
              </a:pPr>
              <a:r>
                <a:rPr lang="en-US" sz="2133" b="1" dirty="0">
                  <a:solidFill>
                    <a:srgbClr val="000000"/>
                  </a:solidFill>
                  <a:ea typeface="Calibri"/>
                  <a:cs typeface="Calibri"/>
                  <a:sym typeface="Calibri"/>
                </a:rPr>
                <a:t>Application Requirements </a:t>
              </a:r>
            </a:p>
          </p:txBody>
        </p:sp>
      </p:grpSp>
      <p:sp>
        <p:nvSpPr>
          <p:cNvPr id="745" name="Shape 745"/>
          <p:cNvSpPr/>
          <p:nvPr/>
        </p:nvSpPr>
        <p:spPr>
          <a:xfrm>
            <a:off x="228600" y="3529669"/>
            <a:ext cx="2193461" cy="740883"/>
          </a:xfrm>
          <a:prstGeom prst="roundRect">
            <a:avLst>
              <a:gd name="adj" fmla="val 16667"/>
            </a:avLst>
          </a:prstGeom>
          <a:solidFill>
            <a:srgbClr val="E5DFEC"/>
          </a:solid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rgbClr val="5D2D7B"/>
              </a:buClr>
              <a:buSzPct val="25000"/>
            </a:pPr>
            <a:r>
              <a:rPr lang="en-US" sz="2400" b="1" i="1" dirty="0">
                <a:solidFill>
                  <a:srgbClr val="5D2D7B"/>
                </a:solidFill>
                <a:ea typeface="Calibri"/>
                <a:cs typeface="Calibri"/>
                <a:sym typeface="Calibri"/>
              </a:rPr>
              <a:t>TOSCA</a:t>
            </a:r>
          </a:p>
          <a:p>
            <a:pPr algn="ctr">
              <a:buClr>
                <a:srgbClr val="5D2D7B"/>
              </a:buClr>
              <a:buSzPct val="25000"/>
            </a:pPr>
            <a:r>
              <a:rPr lang="en-US" sz="2400" b="1" i="1" dirty="0">
                <a:solidFill>
                  <a:srgbClr val="5D2D7B"/>
                </a:solidFill>
                <a:ea typeface="Calibri"/>
                <a:cs typeface="Calibri"/>
                <a:sym typeface="Calibri"/>
              </a:rPr>
              <a:t>Orchestration</a:t>
            </a:r>
          </a:p>
        </p:txBody>
      </p:sp>
      <p:grpSp>
        <p:nvGrpSpPr>
          <p:cNvPr id="746" name="Shape 746"/>
          <p:cNvGrpSpPr/>
          <p:nvPr/>
        </p:nvGrpSpPr>
        <p:grpSpPr>
          <a:xfrm>
            <a:off x="5809045" y="1292073"/>
            <a:ext cx="2165742" cy="1759279"/>
            <a:chOff x="4343400" y="1052737"/>
            <a:chExt cx="2321844" cy="1886083"/>
          </a:xfrm>
        </p:grpSpPr>
        <p:sp>
          <p:nvSpPr>
            <p:cNvPr id="747" name="Shape 747"/>
            <p:cNvSpPr/>
            <p:nvPr/>
          </p:nvSpPr>
          <p:spPr>
            <a:xfrm>
              <a:off x="4343400" y="1052737"/>
              <a:ext cx="2321844" cy="1886083"/>
            </a:xfrm>
            <a:prstGeom prst="roundRect">
              <a:avLst>
                <a:gd name="adj" fmla="val 7855"/>
              </a:avLst>
            </a:prstGeom>
            <a:solidFill>
              <a:srgbClr val="FFFFFF"/>
            </a:solidFill>
            <a:ln w="15875" cap="flat" cmpd="sng">
              <a:solidFill>
                <a:srgbClr val="000000"/>
              </a:solidFill>
              <a:prstDash val="dash"/>
              <a:round/>
              <a:headEnd type="none" w="med" len="med"/>
              <a:tailEnd type="none" w="med" len="med"/>
            </a:ln>
          </p:spPr>
          <p:txBody>
            <a:bodyPr wrap="none" lIns="0" tIns="0" rIns="0" bIns="0" anchor="ctr" anchorCtr="0">
              <a:noAutofit/>
            </a:bodyPr>
            <a:lstStyle/>
            <a:p>
              <a:pPr algn="ctr">
                <a:lnSpc>
                  <a:spcPct val="90000"/>
                </a:lnSpc>
                <a:buClr>
                  <a:srgbClr val="000000"/>
                </a:buClr>
              </a:pPr>
              <a:endParaRPr lang="en-US" sz="1200" dirty="0">
                <a:solidFill>
                  <a:srgbClr val="000000"/>
                </a:solidFill>
                <a:ea typeface="Calibri"/>
                <a:cs typeface="Calibri"/>
                <a:sym typeface="Calibri"/>
              </a:endParaRPr>
            </a:p>
          </p:txBody>
        </p:sp>
        <p:sp>
          <p:nvSpPr>
            <p:cNvPr id="748" name="Shape 748"/>
            <p:cNvSpPr/>
            <p:nvPr/>
          </p:nvSpPr>
          <p:spPr>
            <a:xfrm>
              <a:off x="4435727" y="1099575"/>
              <a:ext cx="2090882" cy="333297"/>
            </a:xfrm>
            <a:prstGeom prst="rect">
              <a:avLst/>
            </a:prstGeom>
            <a:noFill/>
            <a:ln>
              <a:noFill/>
            </a:ln>
          </p:spPr>
          <p:txBody>
            <a:bodyPr wrap="none" lIns="121900" tIns="60933" rIns="121900" bIns="60933" anchor="t" anchorCtr="0">
              <a:noAutofit/>
            </a:bodyPr>
            <a:lstStyle/>
            <a:p>
              <a:pPr>
                <a:buClr>
                  <a:srgbClr val="5D2D7B"/>
                </a:buClr>
                <a:buSzPct val="25000"/>
              </a:pPr>
              <a:r>
                <a:rPr lang="en-US" sz="1400" b="1" dirty="0">
                  <a:solidFill>
                    <a:srgbClr val="5D2D7B"/>
                  </a:solidFill>
                  <a:ea typeface="Calibri"/>
                  <a:cs typeface="Calibri"/>
                  <a:sym typeface="Calibri"/>
                </a:rPr>
                <a:t>TOSCA Service Template</a:t>
              </a:r>
            </a:p>
          </p:txBody>
        </p:sp>
        <p:grpSp>
          <p:nvGrpSpPr>
            <p:cNvPr id="749" name="Shape 749"/>
            <p:cNvGrpSpPr/>
            <p:nvPr/>
          </p:nvGrpSpPr>
          <p:grpSpPr>
            <a:xfrm>
              <a:off x="4513976" y="1530970"/>
              <a:ext cx="2067614" cy="1321965"/>
              <a:chOff x="4513976" y="1530970"/>
              <a:chExt cx="2067614" cy="1321965"/>
            </a:xfrm>
          </p:grpSpPr>
          <p:cxnSp>
            <p:nvCxnSpPr>
              <p:cNvPr id="750" name="Shape 750"/>
              <p:cNvCxnSpPr>
                <a:stCxn id="751" idx="2"/>
                <a:endCxn id="752" idx="0"/>
              </p:cNvCxnSpPr>
              <p:nvPr/>
            </p:nvCxnSpPr>
            <p:spPr>
              <a:xfrm>
                <a:off x="4893292" y="2200663"/>
                <a:ext cx="0" cy="170400"/>
              </a:xfrm>
              <a:prstGeom prst="straightConnector1">
                <a:avLst/>
              </a:prstGeom>
              <a:noFill/>
              <a:ln w="9525" cap="flat" cmpd="sng">
                <a:solidFill>
                  <a:srgbClr val="000000"/>
                </a:solidFill>
                <a:prstDash val="solid"/>
                <a:round/>
                <a:headEnd type="none" w="med" len="med"/>
                <a:tailEnd type="triangle" w="lg" len="lg"/>
              </a:ln>
            </p:spPr>
          </p:cxnSp>
          <p:sp>
            <p:nvSpPr>
              <p:cNvPr id="753" name="Shape 753"/>
              <p:cNvSpPr/>
              <p:nvPr/>
            </p:nvSpPr>
            <p:spPr>
              <a:xfrm>
                <a:off x="5872535" y="2371098"/>
                <a:ext cx="503052" cy="237223"/>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Storage</a:t>
                </a:r>
              </a:p>
            </p:txBody>
          </p:sp>
          <p:cxnSp>
            <p:nvCxnSpPr>
              <p:cNvPr id="754" name="Shape 754"/>
              <p:cNvCxnSpPr>
                <a:stCxn id="755" idx="3"/>
                <a:endCxn id="753" idx="0"/>
              </p:cNvCxnSpPr>
              <p:nvPr/>
            </p:nvCxnSpPr>
            <p:spPr>
              <a:xfrm>
                <a:off x="6054326" y="2094945"/>
                <a:ext cx="69600" cy="276300"/>
              </a:xfrm>
              <a:prstGeom prst="bentConnector2">
                <a:avLst/>
              </a:prstGeom>
              <a:noFill/>
              <a:ln w="9525" cap="flat" cmpd="sng">
                <a:solidFill>
                  <a:srgbClr val="000000"/>
                </a:solidFill>
                <a:prstDash val="solid"/>
                <a:round/>
                <a:headEnd type="none" w="med" len="med"/>
                <a:tailEnd type="triangle" w="lg" len="lg"/>
              </a:ln>
            </p:spPr>
          </p:cxnSp>
          <p:sp>
            <p:nvSpPr>
              <p:cNvPr id="751" name="Shape 751"/>
              <p:cNvSpPr/>
              <p:nvPr/>
            </p:nvSpPr>
            <p:spPr>
              <a:xfrm>
                <a:off x="4513976" y="1990141"/>
                <a:ext cx="758632" cy="210522"/>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Compute1</a:t>
                </a:r>
              </a:p>
            </p:txBody>
          </p:sp>
          <p:sp>
            <p:nvSpPr>
              <p:cNvPr id="756" name="Shape 756"/>
              <p:cNvSpPr/>
              <p:nvPr/>
            </p:nvSpPr>
            <p:spPr>
              <a:xfrm>
                <a:off x="5466282" y="1530970"/>
                <a:ext cx="461808" cy="207444"/>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DB</a:t>
                </a:r>
              </a:p>
            </p:txBody>
          </p:sp>
          <p:cxnSp>
            <p:nvCxnSpPr>
              <p:cNvPr id="757" name="Shape 757"/>
              <p:cNvCxnSpPr>
                <a:stCxn id="758" idx="3"/>
                <a:endCxn id="756" idx="1"/>
              </p:cNvCxnSpPr>
              <p:nvPr/>
            </p:nvCxnSpPr>
            <p:spPr>
              <a:xfrm rot="10800000" flipH="1">
                <a:off x="5100071" y="1634731"/>
                <a:ext cx="366300" cy="1500"/>
              </a:xfrm>
              <a:prstGeom prst="straightConnector1">
                <a:avLst/>
              </a:prstGeom>
              <a:noFill/>
              <a:ln w="9525" cap="flat" cmpd="sng">
                <a:solidFill>
                  <a:srgbClr val="000000"/>
                </a:solidFill>
                <a:prstDash val="solid"/>
                <a:round/>
                <a:headEnd type="none" w="med" len="med"/>
                <a:tailEnd type="triangle" w="lg" len="lg"/>
              </a:ln>
            </p:spPr>
          </p:cxnSp>
          <p:sp>
            <p:nvSpPr>
              <p:cNvPr id="755" name="Shape 755"/>
              <p:cNvSpPr/>
              <p:nvPr/>
            </p:nvSpPr>
            <p:spPr>
              <a:xfrm>
                <a:off x="5340044" y="1990361"/>
                <a:ext cx="714282" cy="209168"/>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Compute2</a:t>
                </a:r>
              </a:p>
            </p:txBody>
          </p:sp>
          <p:cxnSp>
            <p:nvCxnSpPr>
              <p:cNvPr id="759" name="Shape 759"/>
              <p:cNvCxnSpPr>
                <a:stCxn id="756" idx="2"/>
                <a:endCxn id="755" idx="0"/>
              </p:cNvCxnSpPr>
              <p:nvPr/>
            </p:nvCxnSpPr>
            <p:spPr>
              <a:xfrm>
                <a:off x="5697186" y="1738415"/>
                <a:ext cx="0" cy="252000"/>
              </a:xfrm>
              <a:prstGeom prst="straightConnector1">
                <a:avLst/>
              </a:prstGeom>
              <a:noFill/>
              <a:ln w="9525" cap="flat" cmpd="sng">
                <a:solidFill>
                  <a:srgbClr val="000000"/>
                </a:solidFill>
                <a:prstDash val="solid"/>
                <a:round/>
                <a:headEnd type="none" w="med" len="med"/>
                <a:tailEnd type="triangle" w="lg" len="lg"/>
              </a:ln>
            </p:spPr>
          </p:cxnSp>
          <p:cxnSp>
            <p:nvCxnSpPr>
              <p:cNvPr id="760" name="Shape 760"/>
              <p:cNvCxnSpPr>
                <a:stCxn id="755" idx="2"/>
                <a:endCxn id="752" idx="3"/>
              </p:cNvCxnSpPr>
              <p:nvPr/>
            </p:nvCxnSpPr>
            <p:spPr>
              <a:xfrm rot="5400000">
                <a:off x="5264135" y="2052679"/>
                <a:ext cx="286200" cy="579900"/>
              </a:xfrm>
              <a:prstGeom prst="bentConnector2">
                <a:avLst/>
              </a:prstGeom>
              <a:noFill/>
              <a:ln w="9525" cap="flat" cmpd="sng">
                <a:solidFill>
                  <a:srgbClr val="000000"/>
                </a:solidFill>
                <a:prstDash val="solid"/>
                <a:round/>
                <a:headEnd type="none" w="med" len="med"/>
                <a:tailEnd type="triangle" w="lg" len="lg"/>
              </a:ln>
            </p:spPr>
          </p:cxnSp>
          <p:cxnSp>
            <p:nvCxnSpPr>
              <p:cNvPr id="761" name="Shape 761"/>
              <p:cNvCxnSpPr>
                <a:stCxn id="758" idx="2"/>
                <a:endCxn id="751" idx="0"/>
              </p:cNvCxnSpPr>
              <p:nvPr/>
            </p:nvCxnSpPr>
            <p:spPr>
              <a:xfrm>
                <a:off x="4893292" y="1741492"/>
                <a:ext cx="0" cy="248700"/>
              </a:xfrm>
              <a:prstGeom prst="straightConnector1">
                <a:avLst/>
              </a:prstGeom>
              <a:noFill/>
              <a:ln w="9525" cap="flat" cmpd="sng">
                <a:solidFill>
                  <a:srgbClr val="000000"/>
                </a:solidFill>
                <a:prstDash val="solid"/>
                <a:round/>
                <a:headEnd type="none" w="med" len="med"/>
                <a:tailEnd type="triangle" w="lg" len="lg"/>
              </a:ln>
            </p:spPr>
          </p:cxnSp>
          <p:sp>
            <p:nvSpPr>
              <p:cNvPr id="758" name="Shape 758"/>
              <p:cNvSpPr/>
              <p:nvPr/>
            </p:nvSpPr>
            <p:spPr>
              <a:xfrm>
                <a:off x="4686512" y="1530970"/>
                <a:ext cx="413558" cy="210522"/>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App</a:t>
                </a:r>
              </a:p>
            </p:txBody>
          </p:sp>
          <p:sp>
            <p:nvSpPr>
              <p:cNvPr id="752" name="Shape 752"/>
              <p:cNvSpPr/>
              <p:nvPr/>
            </p:nvSpPr>
            <p:spPr>
              <a:xfrm>
                <a:off x="4669185" y="2371098"/>
                <a:ext cx="448213" cy="229087"/>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Network</a:t>
                </a:r>
              </a:p>
            </p:txBody>
          </p:sp>
          <p:sp>
            <p:nvSpPr>
              <p:cNvPr id="762" name="Shape 762"/>
              <p:cNvSpPr/>
              <p:nvPr/>
            </p:nvSpPr>
            <p:spPr>
              <a:xfrm rot="5400000">
                <a:off x="4877242" y="2601584"/>
                <a:ext cx="125113" cy="89555"/>
              </a:xfrm>
              <a:prstGeom prst="homePlate">
                <a:avLst>
                  <a:gd name="adj" fmla="val 49997"/>
                </a:avLst>
              </a:prstGeom>
              <a:solidFill>
                <a:srgbClr val="FFFFFF"/>
              </a:solidFill>
              <a:ln w="9525" cap="flat" cmpd="sng">
                <a:solidFill>
                  <a:srgbClr val="000000"/>
                </a:solidFill>
                <a:prstDash val="solid"/>
                <a:round/>
                <a:headEnd type="none" w="med" len="med"/>
                <a:tailEnd type="none" w="med" len="med"/>
              </a:ln>
            </p:spPr>
            <p:txBody>
              <a:bodyPr lIns="121900" tIns="60933" rIns="121900" bIns="60933" anchor="t" anchorCtr="0">
                <a:noAutofit/>
              </a:bodyPr>
              <a:lstStyle/>
              <a:p>
                <a:pPr algn="ctr">
                  <a:lnSpc>
                    <a:spcPct val="90000"/>
                  </a:lnSpc>
                  <a:buClr>
                    <a:srgbClr val="000000"/>
                  </a:buClr>
                </a:pPr>
                <a:endParaRPr lang="en-US" sz="2667" dirty="0">
                  <a:solidFill>
                    <a:srgbClr val="000000"/>
                  </a:solidFill>
                  <a:ea typeface="Calibri"/>
                  <a:cs typeface="Calibri"/>
                  <a:sym typeface="Calibri"/>
                </a:endParaRPr>
              </a:p>
            </p:txBody>
          </p:sp>
          <p:sp>
            <p:nvSpPr>
              <p:cNvPr id="763" name="Shape 763"/>
              <p:cNvSpPr/>
              <p:nvPr/>
            </p:nvSpPr>
            <p:spPr>
              <a:xfrm rot="5400000">
                <a:off x="5110813" y="2172886"/>
                <a:ext cx="125113" cy="89555"/>
              </a:xfrm>
              <a:prstGeom prst="homePlate">
                <a:avLst>
                  <a:gd name="adj" fmla="val 49997"/>
                </a:avLst>
              </a:prstGeom>
              <a:solidFill>
                <a:srgbClr val="FFFFFF"/>
              </a:solidFill>
              <a:ln w="9525" cap="flat" cmpd="sng">
                <a:solidFill>
                  <a:srgbClr val="000000"/>
                </a:solidFill>
                <a:prstDash val="solid"/>
                <a:round/>
                <a:headEnd type="none" w="med" len="med"/>
                <a:tailEnd type="none" w="med" len="med"/>
              </a:ln>
            </p:spPr>
            <p:txBody>
              <a:bodyPr lIns="121900" tIns="60933" rIns="121900" bIns="60933" anchor="t" anchorCtr="0">
                <a:noAutofit/>
              </a:bodyPr>
              <a:lstStyle/>
              <a:p>
                <a:pPr algn="ctr">
                  <a:lnSpc>
                    <a:spcPct val="90000"/>
                  </a:lnSpc>
                  <a:buClr>
                    <a:srgbClr val="000000"/>
                  </a:buClr>
                </a:pPr>
                <a:endParaRPr lang="en-US" sz="2667" dirty="0">
                  <a:solidFill>
                    <a:srgbClr val="000000"/>
                  </a:solidFill>
                  <a:ea typeface="Calibri"/>
                  <a:cs typeface="Calibri"/>
                  <a:sym typeface="Calibri"/>
                </a:endParaRPr>
              </a:p>
            </p:txBody>
          </p:sp>
          <p:sp>
            <p:nvSpPr>
              <p:cNvPr id="764" name="Shape 764"/>
              <p:cNvSpPr/>
              <p:nvPr/>
            </p:nvSpPr>
            <p:spPr>
              <a:xfrm rot="5400000">
                <a:off x="5741338" y="2169538"/>
                <a:ext cx="125113" cy="89555"/>
              </a:xfrm>
              <a:prstGeom prst="homePlate">
                <a:avLst>
                  <a:gd name="adj" fmla="val 49997"/>
                </a:avLst>
              </a:prstGeom>
              <a:solidFill>
                <a:srgbClr val="FFFFFF"/>
              </a:solidFill>
              <a:ln w="9525" cap="flat" cmpd="sng">
                <a:solidFill>
                  <a:srgbClr val="000000"/>
                </a:solidFill>
                <a:prstDash val="solid"/>
                <a:round/>
                <a:headEnd type="none" w="med" len="med"/>
                <a:tailEnd type="none" w="med" len="med"/>
              </a:ln>
            </p:spPr>
            <p:txBody>
              <a:bodyPr lIns="121900" tIns="60933" rIns="121900" bIns="60933" anchor="t" anchorCtr="0">
                <a:noAutofit/>
              </a:bodyPr>
              <a:lstStyle/>
              <a:p>
                <a:pPr algn="ctr">
                  <a:lnSpc>
                    <a:spcPct val="90000"/>
                  </a:lnSpc>
                  <a:buClr>
                    <a:srgbClr val="000000"/>
                  </a:buClr>
                </a:pPr>
                <a:endParaRPr lang="en-US" sz="2667" dirty="0">
                  <a:solidFill>
                    <a:srgbClr val="000000"/>
                  </a:solidFill>
                  <a:ea typeface="Calibri"/>
                  <a:cs typeface="Calibri"/>
                  <a:sym typeface="Calibri"/>
                </a:endParaRPr>
              </a:p>
            </p:txBody>
          </p:sp>
          <p:sp>
            <p:nvSpPr>
              <p:cNvPr id="765" name="Shape 765"/>
              <p:cNvSpPr/>
              <p:nvPr/>
            </p:nvSpPr>
            <p:spPr>
              <a:xfrm rot="5400000">
                <a:off x="6065235" y="2601584"/>
                <a:ext cx="125113" cy="89555"/>
              </a:xfrm>
              <a:prstGeom prst="homePlate">
                <a:avLst>
                  <a:gd name="adj" fmla="val 49997"/>
                </a:avLst>
              </a:prstGeom>
              <a:solidFill>
                <a:srgbClr val="FFFFFF"/>
              </a:solidFill>
              <a:ln w="9525" cap="flat" cmpd="sng">
                <a:solidFill>
                  <a:srgbClr val="000000"/>
                </a:solidFill>
                <a:prstDash val="solid"/>
                <a:round/>
                <a:headEnd type="none" w="med" len="med"/>
                <a:tailEnd type="none" w="med" len="med"/>
              </a:ln>
            </p:spPr>
            <p:txBody>
              <a:bodyPr lIns="121900" tIns="60933" rIns="121900" bIns="60933" anchor="t" anchorCtr="0">
                <a:noAutofit/>
              </a:bodyPr>
              <a:lstStyle/>
              <a:p>
                <a:pPr algn="ctr">
                  <a:lnSpc>
                    <a:spcPct val="90000"/>
                  </a:lnSpc>
                  <a:buClr>
                    <a:srgbClr val="000000"/>
                  </a:buClr>
                </a:pPr>
                <a:endParaRPr lang="en-US" sz="2667" dirty="0">
                  <a:solidFill>
                    <a:srgbClr val="000000"/>
                  </a:solidFill>
                  <a:ea typeface="Calibri"/>
                  <a:cs typeface="Calibri"/>
                  <a:sym typeface="Calibri"/>
                </a:endParaRPr>
              </a:p>
            </p:txBody>
          </p:sp>
          <p:cxnSp>
            <p:nvCxnSpPr>
              <p:cNvPr id="766" name="Shape 766"/>
              <p:cNvCxnSpPr>
                <a:stCxn id="762" idx="3"/>
                <a:endCxn id="767" idx="2"/>
              </p:cNvCxnSpPr>
              <p:nvPr/>
            </p:nvCxnSpPr>
            <p:spPr>
              <a:xfrm rot="-5400000" flipH="1">
                <a:off x="5134949" y="2513769"/>
                <a:ext cx="104700" cy="495000"/>
              </a:xfrm>
              <a:prstGeom prst="bentConnector2">
                <a:avLst/>
              </a:prstGeom>
              <a:noFill/>
              <a:ln w="9525" cap="flat" cmpd="sng">
                <a:solidFill>
                  <a:srgbClr val="000000"/>
                </a:solidFill>
                <a:prstDash val="dash"/>
                <a:round/>
                <a:headEnd type="none" w="med" len="med"/>
                <a:tailEnd type="none" w="med" len="med"/>
              </a:ln>
            </p:spPr>
          </p:cxnSp>
          <p:cxnSp>
            <p:nvCxnSpPr>
              <p:cNvPr id="768" name="Shape 768"/>
              <p:cNvCxnSpPr>
                <a:stCxn id="763" idx="3"/>
                <a:endCxn id="767" idx="1"/>
              </p:cNvCxnSpPr>
              <p:nvPr/>
            </p:nvCxnSpPr>
            <p:spPr>
              <a:xfrm rot="-5400000" flipH="1">
                <a:off x="5056820" y="2396771"/>
                <a:ext cx="506100" cy="273000"/>
              </a:xfrm>
              <a:prstGeom prst="bentConnector3">
                <a:avLst>
                  <a:gd name="adj1" fmla="val 50000"/>
                </a:avLst>
              </a:prstGeom>
              <a:noFill/>
              <a:ln w="9525" cap="flat" cmpd="sng">
                <a:solidFill>
                  <a:srgbClr val="000000"/>
                </a:solidFill>
                <a:prstDash val="dash"/>
                <a:round/>
                <a:headEnd type="none" w="med" len="med"/>
                <a:tailEnd type="none" w="med" len="med"/>
              </a:ln>
            </p:spPr>
          </p:cxnSp>
          <p:cxnSp>
            <p:nvCxnSpPr>
              <p:cNvPr id="769" name="Shape 769"/>
              <p:cNvCxnSpPr>
                <a:stCxn id="764" idx="3"/>
                <a:endCxn id="767" idx="7"/>
              </p:cNvCxnSpPr>
              <p:nvPr/>
            </p:nvCxnSpPr>
            <p:spPr>
              <a:xfrm rot="5400000">
                <a:off x="5398145" y="2380222"/>
                <a:ext cx="509100" cy="302400"/>
              </a:xfrm>
              <a:prstGeom prst="bentConnector3">
                <a:avLst>
                  <a:gd name="adj1" fmla="val 50000"/>
                </a:avLst>
              </a:prstGeom>
              <a:noFill/>
              <a:ln w="9525" cap="flat" cmpd="sng">
                <a:solidFill>
                  <a:srgbClr val="000000"/>
                </a:solidFill>
                <a:prstDash val="dash"/>
                <a:round/>
                <a:headEnd type="none" w="med" len="med"/>
                <a:tailEnd type="none" w="med" len="med"/>
              </a:ln>
            </p:spPr>
          </p:cxnSp>
          <p:cxnSp>
            <p:nvCxnSpPr>
              <p:cNvPr id="770" name="Shape 770"/>
              <p:cNvCxnSpPr>
                <a:stCxn id="765" idx="3"/>
                <a:endCxn id="767" idx="6"/>
              </p:cNvCxnSpPr>
              <p:nvPr/>
            </p:nvCxnSpPr>
            <p:spPr>
              <a:xfrm rot="5400000">
                <a:off x="5768092" y="2453919"/>
                <a:ext cx="104700" cy="614700"/>
              </a:xfrm>
              <a:prstGeom prst="bentConnector2">
                <a:avLst/>
              </a:prstGeom>
              <a:noFill/>
              <a:ln w="9525" cap="flat" cmpd="sng">
                <a:solidFill>
                  <a:srgbClr val="000000"/>
                </a:solidFill>
                <a:prstDash val="dash"/>
                <a:round/>
                <a:headEnd type="none" w="med" len="med"/>
                <a:tailEnd type="none" w="med" len="med"/>
              </a:ln>
            </p:spPr>
          </p:cxnSp>
          <p:sp>
            <p:nvSpPr>
              <p:cNvPr id="767" name="Shape 767"/>
              <p:cNvSpPr/>
              <p:nvPr/>
            </p:nvSpPr>
            <p:spPr>
              <a:xfrm>
                <a:off x="5434821" y="2774608"/>
                <a:ext cx="78328" cy="78328"/>
              </a:xfrm>
              <a:prstGeom prst="flowChartConnector">
                <a:avLst/>
              </a:prstGeom>
              <a:solidFill>
                <a:srgbClr val="FFFFFF"/>
              </a:soli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771" name="Shape 771"/>
              <p:cNvSpPr txBox="1"/>
              <p:nvPr/>
            </p:nvSpPr>
            <p:spPr>
              <a:xfrm rot="-5400000">
                <a:off x="5446270" y="2786070"/>
                <a:ext cx="55386" cy="55386"/>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772" name="Shape 772"/>
              <p:cNvSpPr/>
              <p:nvPr/>
            </p:nvSpPr>
            <p:spPr>
              <a:xfrm>
                <a:off x="6095853" y="1606729"/>
                <a:ext cx="485737" cy="385861"/>
              </a:xfrm>
              <a:prstGeom prst="flowChartDocument">
                <a:avLst/>
              </a:prstGeom>
              <a:solidFill>
                <a:srgbClr val="FFFFFF"/>
              </a:solidFill>
              <a:ln w="9525" cap="flat" cmpd="sng">
                <a:solidFill>
                  <a:srgbClr val="0F243E"/>
                </a:solidFill>
                <a:prstDash val="solid"/>
                <a:round/>
                <a:headEnd type="none" w="med" len="med"/>
                <a:tailEnd type="none" w="med" len="med"/>
              </a:ln>
            </p:spPr>
            <p:txBody>
              <a:bodyPr wrap="none" lIns="0" tIns="0" rIns="0" bIns="0" anchor="ctr" anchorCtr="0">
                <a:noAutofit/>
              </a:bodyPr>
              <a:lstStyle/>
              <a:p>
                <a:pPr algn="ctr">
                  <a:buClr>
                    <a:srgbClr val="000000"/>
                  </a:buClr>
                  <a:buSzPct val="25000"/>
                </a:pPr>
                <a:r>
                  <a:rPr lang="en-US" sz="1067" dirty="0">
                    <a:solidFill>
                      <a:srgbClr val="000000"/>
                    </a:solidFill>
                    <a:ea typeface="Calibri"/>
                    <a:cs typeface="Calibri"/>
                    <a:sym typeface="Calibri"/>
                  </a:rPr>
                  <a:t>Scaling</a:t>
                </a:r>
              </a:p>
              <a:p>
                <a:pPr algn="ctr">
                  <a:buClr>
                    <a:srgbClr val="000000"/>
                  </a:buClr>
                  <a:buSzPct val="25000"/>
                </a:pPr>
                <a:r>
                  <a:rPr lang="en-US" sz="1067" dirty="0">
                    <a:solidFill>
                      <a:srgbClr val="000000"/>
                    </a:solidFill>
                    <a:ea typeface="Calibri"/>
                    <a:cs typeface="Calibri"/>
                    <a:sym typeface="Calibri"/>
                  </a:rPr>
                  <a:t>Policy</a:t>
                </a:r>
              </a:p>
            </p:txBody>
          </p:sp>
        </p:grpSp>
      </p:grpSp>
      <p:cxnSp>
        <p:nvCxnSpPr>
          <p:cNvPr id="774" name="Shape 774"/>
          <p:cNvCxnSpPr>
            <a:stCxn id="775" idx="3"/>
            <a:endCxn id="210" idx="1"/>
          </p:cNvCxnSpPr>
          <p:nvPr/>
        </p:nvCxnSpPr>
        <p:spPr>
          <a:xfrm rot="5400000">
            <a:off x="5091735" y="3102676"/>
            <a:ext cx="1276430" cy="2323933"/>
          </a:xfrm>
          <a:prstGeom prst="bentConnector3">
            <a:avLst>
              <a:gd name="adj1" fmla="val 50000"/>
            </a:avLst>
          </a:prstGeom>
          <a:noFill/>
          <a:ln w="12700" cap="flat" cmpd="sng">
            <a:solidFill>
              <a:srgbClr val="4A7DBB"/>
            </a:solidFill>
            <a:prstDash val="dash"/>
            <a:round/>
            <a:headEnd type="none" w="med" len="med"/>
            <a:tailEnd type="none" w="med" len="med"/>
          </a:ln>
        </p:spPr>
      </p:cxnSp>
      <p:sp>
        <p:nvSpPr>
          <p:cNvPr id="775" name="Shape 775"/>
          <p:cNvSpPr/>
          <p:nvPr/>
        </p:nvSpPr>
        <p:spPr>
          <a:xfrm rot="5400000">
            <a:off x="6678903" y="3201865"/>
            <a:ext cx="426027" cy="423097"/>
          </a:xfrm>
          <a:prstGeom prst="homePlate">
            <a:avLst>
              <a:gd name="adj" fmla="val 50000"/>
            </a:avLst>
          </a:prstGeom>
          <a:gradFill>
            <a:gsLst>
              <a:gs pos="0">
                <a:srgbClr val="FFE2CA"/>
              </a:gs>
              <a:gs pos="35000">
                <a:srgbClr val="FFEADA"/>
              </a:gs>
              <a:gs pos="100000">
                <a:srgbClr val="FEF8F1"/>
              </a:gs>
            </a:gsLst>
            <a:lin ang="16200000" scaled="0"/>
          </a:gradFill>
          <a:ln w="9525" cap="flat" cmpd="sng">
            <a:solidFill>
              <a:srgbClr val="F6923F"/>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2400" dirty="0">
              <a:solidFill>
                <a:srgbClr val="000000"/>
              </a:solidFill>
              <a:ea typeface="Calibri"/>
              <a:cs typeface="Calibri"/>
              <a:sym typeface="Calibri"/>
            </a:endParaRPr>
          </a:p>
        </p:txBody>
      </p:sp>
      <p:sp>
        <p:nvSpPr>
          <p:cNvPr id="813" name="Shape 813"/>
          <p:cNvSpPr/>
          <p:nvPr/>
        </p:nvSpPr>
        <p:spPr>
          <a:xfrm>
            <a:off x="10242108" y="5804556"/>
            <a:ext cx="1187892" cy="498683"/>
          </a:xfrm>
          <a:prstGeom prst="round2DiagRect">
            <a:avLst>
              <a:gd name="adj1" fmla="val 16667"/>
              <a:gd name="adj2" fmla="val 0"/>
            </a:avLst>
          </a:prstGeom>
          <a:solidFill>
            <a:srgbClr val="80D7A8"/>
          </a:solidFill>
          <a:ln>
            <a:noFill/>
          </a:ln>
        </p:spPr>
        <p:txBody>
          <a:bodyPr lIns="121900" tIns="60933" rIns="121900" bIns="60933" anchor="ctr" anchorCtr="0">
            <a:noAutofit/>
          </a:bodyPr>
          <a:lstStyle/>
          <a:p>
            <a:pPr algn="ctr">
              <a:buClr>
                <a:srgbClr val="FFFFFF"/>
              </a:buClr>
              <a:buSzPct val="25000"/>
            </a:pPr>
            <a:r>
              <a:rPr lang="en-US" sz="1600" dirty="0">
                <a:solidFill>
                  <a:srgbClr val="FFFFFF"/>
                </a:solidFill>
                <a:ea typeface="Calibri"/>
                <a:cs typeface="Calibri"/>
                <a:sym typeface="Calibri"/>
              </a:rPr>
              <a:t>Cloud Provider C</a:t>
            </a:r>
          </a:p>
        </p:txBody>
      </p:sp>
      <p:sp>
        <p:nvSpPr>
          <p:cNvPr id="814" name="Shape 814"/>
          <p:cNvSpPr/>
          <p:nvPr/>
        </p:nvSpPr>
        <p:spPr>
          <a:xfrm>
            <a:off x="3359525" y="3438119"/>
            <a:ext cx="384043" cy="969024"/>
          </a:xfrm>
          <a:prstGeom prst="upDownArrow">
            <a:avLst>
              <a:gd name="adj1" fmla="val 50000"/>
              <a:gd name="adj2" fmla="val 50000"/>
            </a:avLst>
          </a:prstGeom>
          <a:gradFill>
            <a:gsLst>
              <a:gs pos="0">
                <a:srgbClr val="CCC0D9"/>
              </a:gs>
              <a:gs pos="49000">
                <a:srgbClr val="B2A0C7"/>
              </a:gs>
              <a:gs pos="100000">
                <a:srgbClr val="E5DFEC"/>
              </a:gs>
            </a:gsLst>
            <a:lin ang="5400000" scaled="0"/>
          </a:gradFill>
          <a:ln w="9525" cap="flat" cmpd="sng">
            <a:solidFill>
              <a:srgbClr val="3F3151"/>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815" name="Shape 815"/>
          <p:cNvSpPr txBox="1"/>
          <p:nvPr/>
        </p:nvSpPr>
        <p:spPr>
          <a:xfrm rot="-5400000">
            <a:off x="3163016" y="3826617"/>
            <a:ext cx="777003" cy="192021"/>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818" name="Shape 818"/>
          <p:cNvSpPr/>
          <p:nvPr/>
        </p:nvSpPr>
        <p:spPr>
          <a:xfrm>
            <a:off x="4996154" y="5858273"/>
            <a:ext cx="1190870" cy="489953"/>
          </a:xfrm>
          <a:prstGeom prst="round2DiagRect">
            <a:avLst>
              <a:gd name="adj1" fmla="val 16667"/>
              <a:gd name="adj2" fmla="val 0"/>
            </a:avLst>
          </a:prstGeom>
          <a:solidFill>
            <a:srgbClr val="0070C0"/>
          </a:solidFill>
          <a:ln>
            <a:noFill/>
          </a:ln>
        </p:spPr>
        <p:txBody>
          <a:bodyPr lIns="121900" tIns="60933" rIns="121900" bIns="60933" anchor="ctr" anchorCtr="0">
            <a:noAutofit/>
          </a:bodyPr>
          <a:lstStyle/>
          <a:p>
            <a:pPr algn="ctr">
              <a:buClr>
                <a:srgbClr val="FFFFFF"/>
              </a:buClr>
              <a:buSzPct val="25000"/>
            </a:pPr>
            <a:r>
              <a:rPr lang="en-US" sz="1600" dirty="0">
                <a:solidFill>
                  <a:srgbClr val="FFFFFF"/>
                </a:solidFill>
                <a:ea typeface="Calibri"/>
                <a:cs typeface="Calibri"/>
                <a:sym typeface="Calibri"/>
              </a:rPr>
              <a:t>Cloud </a:t>
            </a:r>
            <a:r>
              <a:rPr lang="en-US" sz="1600">
                <a:solidFill>
                  <a:srgbClr val="FFFFFF"/>
                </a:solidFill>
                <a:ea typeface="Calibri"/>
                <a:cs typeface="Calibri"/>
                <a:sym typeface="Calibri"/>
              </a:rPr>
              <a:t>Provider A</a:t>
            </a:r>
            <a:endParaRPr lang="en-US" sz="1600" dirty="0">
              <a:solidFill>
                <a:srgbClr val="FFFFFF"/>
              </a:solidFill>
              <a:ea typeface="Calibri"/>
              <a:cs typeface="Calibri"/>
              <a:sym typeface="Calibri"/>
            </a:endParaRPr>
          </a:p>
        </p:txBody>
      </p:sp>
      <p:sp>
        <p:nvSpPr>
          <p:cNvPr id="843" name="Shape 843"/>
          <p:cNvSpPr/>
          <p:nvPr/>
        </p:nvSpPr>
        <p:spPr>
          <a:xfrm rot="-5400000" flipH="1">
            <a:off x="1488884" y="2404772"/>
            <a:ext cx="630717" cy="1619077"/>
          </a:xfrm>
          <a:prstGeom prst="bentArrow">
            <a:avLst>
              <a:gd name="adj1" fmla="val 25000"/>
              <a:gd name="adj2" fmla="val 25000"/>
              <a:gd name="adj3" fmla="val 25000"/>
              <a:gd name="adj4" fmla="val 43751"/>
            </a:avLst>
          </a:prstGeom>
          <a:gradFill>
            <a:gsLst>
              <a:gs pos="0">
                <a:srgbClr val="FFCC33"/>
              </a:gs>
              <a:gs pos="35000">
                <a:srgbClr val="FFD24B"/>
              </a:gs>
              <a:gs pos="100000">
                <a:srgbClr val="FFD966"/>
              </a:gs>
            </a:gsLst>
            <a:lin ang="16200000" scaled="0"/>
          </a:gradFill>
          <a:ln w="9525" cap="flat" cmpd="sng">
            <a:solidFill>
              <a:srgbClr val="F6923F"/>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845" name="Shape 845"/>
          <p:cNvSpPr/>
          <p:nvPr/>
        </p:nvSpPr>
        <p:spPr>
          <a:xfrm rot="-5400000">
            <a:off x="1480783" y="3768726"/>
            <a:ext cx="646920" cy="1619083"/>
          </a:xfrm>
          <a:prstGeom prst="bentArrow">
            <a:avLst>
              <a:gd name="adj1" fmla="val 25000"/>
              <a:gd name="adj2" fmla="val 25000"/>
              <a:gd name="adj3" fmla="val 25000"/>
              <a:gd name="adj4" fmla="val 43750"/>
            </a:avLst>
          </a:prstGeom>
          <a:gradFill>
            <a:gsLst>
              <a:gs pos="0">
                <a:srgbClr val="538CD5"/>
              </a:gs>
              <a:gs pos="34000">
                <a:srgbClr val="8CB3E3"/>
              </a:gs>
              <a:gs pos="100000">
                <a:srgbClr val="C5D8F1"/>
              </a:gs>
            </a:gsLst>
            <a:lin ang="5400000" scaled="0"/>
          </a:gra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846" name="Shape 846"/>
          <p:cNvSpPr txBox="1"/>
          <p:nvPr/>
        </p:nvSpPr>
        <p:spPr>
          <a:xfrm rot="10800000">
            <a:off x="994680" y="4254777"/>
            <a:ext cx="1619083" cy="646920"/>
          </a:xfrm>
          <a:prstGeom prst="rect">
            <a:avLst/>
          </a:prstGeom>
          <a:noFill/>
          <a:ln>
            <a:noFill/>
          </a:ln>
        </p:spPr>
        <p:txBody>
          <a:bodyPr lIns="121900" tIns="60933" rIns="121900" bIns="60933" anchor="ctr" anchorCtr="0">
            <a:noAutofit/>
          </a:bodyPr>
          <a:lstStyle/>
          <a:p>
            <a:pPr algn="ctr">
              <a:buClr>
                <a:srgbClr val="000000"/>
              </a:buClr>
            </a:pPr>
            <a:endParaRPr lang="en-US" sz="2400" b="1" dirty="0">
              <a:solidFill>
                <a:srgbClr val="000000"/>
              </a:solidFill>
              <a:ea typeface="Calibri"/>
              <a:cs typeface="Calibri"/>
              <a:sym typeface="Calibri"/>
            </a:endParaRPr>
          </a:p>
        </p:txBody>
      </p:sp>
      <p:sp>
        <p:nvSpPr>
          <p:cNvPr id="849" name="Shape 849"/>
          <p:cNvSpPr/>
          <p:nvPr/>
        </p:nvSpPr>
        <p:spPr>
          <a:xfrm>
            <a:off x="7691212" y="5820551"/>
            <a:ext cx="1188811" cy="518299"/>
          </a:xfrm>
          <a:prstGeom prst="round2DiagRect">
            <a:avLst>
              <a:gd name="adj1" fmla="val 16667"/>
              <a:gd name="adj2" fmla="val 0"/>
            </a:avLst>
          </a:prstGeom>
          <a:solidFill>
            <a:srgbClr val="D99593"/>
          </a:solidFill>
          <a:ln>
            <a:noFill/>
          </a:ln>
        </p:spPr>
        <p:txBody>
          <a:bodyPr lIns="121900" tIns="60933" rIns="121900" bIns="60933" anchor="ctr" anchorCtr="0">
            <a:noAutofit/>
          </a:bodyPr>
          <a:lstStyle/>
          <a:p>
            <a:pPr algn="ctr">
              <a:buClr>
                <a:srgbClr val="FFFFFF"/>
              </a:buClr>
              <a:buSzPct val="25000"/>
            </a:pPr>
            <a:r>
              <a:rPr lang="en-US" sz="1600" dirty="0">
                <a:solidFill>
                  <a:srgbClr val="FFFFFF"/>
                </a:solidFill>
                <a:ea typeface="Calibri"/>
                <a:cs typeface="Calibri"/>
                <a:sym typeface="Calibri"/>
              </a:rPr>
              <a:t>Cloud Provider B</a:t>
            </a:r>
          </a:p>
        </p:txBody>
      </p:sp>
      <p:pic>
        <p:nvPicPr>
          <p:cNvPr id="868" name="Shape 868"/>
          <p:cNvPicPr preferRelativeResize="0"/>
          <p:nvPr/>
        </p:nvPicPr>
        <p:blipFill rotWithShape="1">
          <a:blip r:embed="rId3">
            <a:alphaModFix/>
          </a:blip>
          <a:srcRect/>
          <a:stretch/>
        </p:blipFill>
        <p:spPr>
          <a:xfrm>
            <a:off x="5334000" y="1335499"/>
            <a:ext cx="635067" cy="725253"/>
          </a:xfrm>
          <a:prstGeom prst="rect">
            <a:avLst/>
          </a:prstGeom>
          <a:noFill/>
          <a:ln>
            <a:noFill/>
          </a:ln>
        </p:spPr>
      </p:pic>
      <p:sp>
        <p:nvSpPr>
          <p:cNvPr id="869" name="Shape 869"/>
          <p:cNvSpPr/>
          <p:nvPr/>
        </p:nvSpPr>
        <p:spPr>
          <a:xfrm>
            <a:off x="687448" y="1178742"/>
            <a:ext cx="3699219" cy="861775"/>
          </a:xfrm>
          <a:prstGeom prst="rect">
            <a:avLst/>
          </a:prstGeom>
          <a:noFill/>
          <a:ln>
            <a:noFill/>
          </a:ln>
        </p:spPr>
        <p:txBody>
          <a:bodyPr lIns="121900" tIns="60933" rIns="121900" bIns="60933" anchor="t" anchorCtr="0">
            <a:noAutofit/>
          </a:bodyPr>
          <a:lstStyle/>
          <a:p>
            <a:pPr>
              <a:buSzPct val="25000"/>
            </a:pPr>
            <a:r>
              <a:rPr lang="en-US" sz="2400" b="1" i="1" dirty="0">
                <a:solidFill>
                  <a:srgbClr val="173A58"/>
                </a:solidFill>
                <a:ea typeface="Calibri"/>
                <a:cs typeface="Calibri"/>
                <a:sym typeface="Calibri"/>
              </a:rPr>
              <a:t>by expressing </a:t>
            </a:r>
          </a:p>
          <a:p>
            <a:pPr>
              <a:buSzPct val="25000"/>
            </a:pPr>
            <a:r>
              <a:rPr lang="en-US" sz="2400" b="1" i="1" dirty="0">
                <a:solidFill>
                  <a:srgbClr val="173A58"/>
                </a:solidFill>
                <a:ea typeface="Calibri"/>
                <a:cs typeface="Calibri"/>
                <a:sym typeface="Calibri"/>
              </a:rPr>
              <a:t>application Requirements…</a:t>
            </a:r>
          </a:p>
        </p:txBody>
      </p:sp>
      <p:sp>
        <p:nvSpPr>
          <p:cNvPr id="870" name="Shape 870"/>
          <p:cNvSpPr/>
          <p:nvPr/>
        </p:nvSpPr>
        <p:spPr>
          <a:xfrm>
            <a:off x="8684927" y="1232992"/>
            <a:ext cx="2949700" cy="1231105"/>
          </a:xfrm>
          <a:prstGeom prst="rect">
            <a:avLst/>
          </a:prstGeom>
          <a:noFill/>
          <a:ln>
            <a:noFill/>
          </a:ln>
        </p:spPr>
        <p:txBody>
          <a:bodyPr lIns="121900" tIns="60933" rIns="121900" bIns="60933" anchor="t" anchorCtr="0">
            <a:noAutofit/>
          </a:bodyPr>
          <a:lstStyle/>
          <a:p>
            <a:pPr marL="0" lvl="2">
              <a:buSzPct val="25000"/>
            </a:pPr>
            <a:r>
              <a:rPr lang="en-US" sz="2400" b="1" i="1" dirty="0">
                <a:solidFill>
                  <a:srgbClr val="173A58"/>
                </a:solidFill>
                <a:ea typeface="Calibri"/>
                <a:cs typeface="Calibri"/>
                <a:sym typeface="Calibri"/>
              </a:rPr>
              <a:t>independently from </a:t>
            </a:r>
          </a:p>
          <a:p>
            <a:pPr marL="0" lvl="2">
              <a:buSzPct val="25000"/>
            </a:pPr>
            <a:r>
              <a:rPr lang="en-US" sz="2400" b="1" i="1" dirty="0">
                <a:solidFill>
                  <a:srgbClr val="173A58"/>
                </a:solidFill>
                <a:ea typeface="Calibri"/>
                <a:cs typeface="Calibri"/>
                <a:sym typeface="Calibri"/>
              </a:rPr>
              <a:t>cloud provider </a:t>
            </a:r>
          </a:p>
          <a:p>
            <a:pPr marL="0" lvl="2">
              <a:buSzPct val="25000"/>
            </a:pPr>
            <a:r>
              <a:rPr lang="en-US" sz="2400" b="1" i="1" dirty="0">
                <a:solidFill>
                  <a:srgbClr val="173A58"/>
                </a:solidFill>
                <a:ea typeface="Calibri"/>
                <a:cs typeface="Calibri"/>
                <a:sym typeface="Calibri"/>
              </a:rPr>
              <a:t>Capabilities…</a:t>
            </a:r>
          </a:p>
        </p:txBody>
      </p:sp>
      <p:grpSp>
        <p:nvGrpSpPr>
          <p:cNvPr id="871" name="Shape 871"/>
          <p:cNvGrpSpPr/>
          <p:nvPr/>
        </p:nvGrpSpPr>
        <p:grpSpPr>
          <a:xfrm>
            <a:off x="2578573" y="3602346"/>
            <a:ext cx="8810667" cy="525381"/>
            <a:chOff x="1910908" y="3654523"/>
            <a:chExt cx="6608000" cy="416066"/>
          </a:xfrm>
        </p:grpSpPr>
        <p:sp>
          <p:nvSpPr>
            <p:cNvPr id="872" name="Shape 872"/>
            <p:cNvSpPr/>
            <p:nvPr/>
          </p:nvSpPr>
          <p:spPr>
            <a:xfrm>
              <a:off x="1910908" y="3658278"/>
              <a:ext cx="6608000" cy="412311"/>
            </a:xfrm>
            <a:prstGeom prst="parallelogram">
              <a:avLst>
                <a:gd name="adj" fmla="val 66551"/>
              </a:avLst>
            </a:prstGeom>
            <a:solidFill>
              <a:srgbClr val="B2A0C7">
                <a:alpha val="31764"/>
              </a:srgbClr>
            </a:solidFill>
            <a:ln w="9525" cap="flat" cmpd="sng">
              <a:solidFill>
                <a:srgbClr val="5F497A"/>
              </a:solidFill>
              <a:prstDash val="dash"/>
              <a:round/>
              <a:headEnd type="none" w="med" len="med"/>
              <a:tailEnd type="none" w="med" len="med"/>
            </a:ln>
          </p:spPr>
          <p:txBody>
            <a:bodyPr lIns="0" tIns="0" rIns="0" bIns="0" anchor="t" anchorCtr="0">
              <a:noAutofit/>
            </a:bodyPr>
            <a:lstStyle/>
            <a:p>
              <a:pPr>
                <a:buClr>
                  <a:srgbClr val="000000"/>
                </a:buClr>
              </a:pPr>
              <a:endParaRPr lang="en-US" sz="2133" dirty="0">
                <a:solidFill>
                  <a:srgbClr val="4578B5"/>
                </a:solidFill>
                <a:ea typeface="Calibri"/>
                <a:cs typeface="Calibri"/>
                <a:sym typeface="Calibri"/>
              </a:endParaRPr>
            </a:p>
          </p:txBody>
        </p:sp>
        <p:sp>
          <p:nvSpPr>
            <p:cNvPr id="873" name="Shape 873"/>
            <p:cNvSpPr txBox="1"/>
            <p:nvPr/>
          </p:nvSpPr>
          <p:spPr>
            <a:xfrm>
              <a:off x="5156469" y="3655585"/>
              <a:ext cx="2065749" cy="369332"/>
            </a:xfrm>
            <a:prstGeom prst="rect">
              <a:avLst/>
            </a:prstGeom>
            <a:noFill/>
            <a:ln>
              <a:noFill/>
            </a:ln>
          </p:spPr>
          <p:txBody>
            <a:bodyPr lIns="121900" tIns="60933" rIns="121900" bIns="60933" anchor="t" anchorCtr="0">
              <a:noAutofit/>
            </a:bodyPr>
            <a:lstStyle/>
            <a:p>
              <a:pPr>
                <a:buClr>
                  <a:srgbClr val="7030A0"/>
                </a:buClr>
                <a:buSzPct val="25000"/>
              </a:pPr>
              <a:r>
                <a:rPr lang="en-US" sz="2400" b="1" i="1" dirty="0">
                  <a:solidFill>
                    <a:srgbClr val="7030A0"/>
                  </a:solidFill>
                  <a:ea typeface="Calibri"/>
                  <a:cs typeface="Calibri"/>
                  <a:sym typeface="Calibri"/>
                </a:rPr>
                <a:t>&amp; Optimization</a:t>
              </a:r>
            </a:p>
          </p:txBody>
        </p:sp>
        <p:sp>
          <p:nvSpPr>
            <p:cNvPr id="874" name="Shape 874"/>
            <p:cNvSpPr txBox="1"/>
            <p:nvPr/>
          </p:nvSpPr>
          <p:spPr>
            <a:xfrm>
              <a:off x="3026554" y="3654523"/>
              <a:ext cx="2213320" cy="369332"/>
            </a:xfrm>
            <a:prstGeom prst="rect">
              <a:avLst/>
            </a:prstGeom>
            <a:noFill/>
            <a:ln>
              <a:noFill/>
            </a:ln>
          </p:spPr>
          <p:txBody>
            <a:bodyPr lIns="121900" tIns="60933" rIns="121900" bIns="60933" anchor="t" anchorCtr="0">
              <a:noAutofit/>
            </a:bodyPr>
            <a:lstStyle/>
            <a:p>
              <a:pPr algn="ctr">
                <a:buClr>
                  <a:srgbClr val="7030A0"/>
                </a:buClr>
                <a:buSzPct val="25000"/>
              </a:pPr>
              <a:r>
                <a:rPr lang="en-US" sz="2400" b="1" i="1" dirty="0">
                  <a:solidFill>
                    <a:srgbClr val="7030A0"/>
                  </a:solidFill>
                  <a:ea typeface="Calibri"/>
                  <a:cs typeface="Calibri"/>
                  <a:sym typeface="Calibri"/>
                </a:rPr>
                <a:t>Automatic Matching</a:t>
              </a:r>
            </a:p>
          </p:txBody>
        </p:sp>
      </p:grpSp>
      <p:sp>
        <p:nvSpPr>
          <p:cNvPr id="862" name="Shape 862"/>
          <p:cNvSpPr txBox="1"/>
          <p:nvPr/>
        </p:nvSpPr>
        <p:spPr>
          <a:xfrm>
            <a:off x="6844138" y="4422157"/>
            <a:ext cx="501739" cy="4224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863" name="Shape 863"/>
          <p:cNvSpPr txBox="1"/>
          <p:nvPr/>
        </p:nvSpPr>
        <p:spPr>
          <a:xfrm>
            <a:off x="3891481" y="4399919"/>
            <a:ext cx="469921" cy="7008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864" name="Shape 864"/>
          <p:cNvSpPr txBox="1"/>
          <p:nvPr/>
        </p:nvSpPr>
        <p:spPr>
          <a:xfrm>
            <a:off x="10232715" y="4408260"/>
            <a:ext cx="469921" cy="7008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866" name="Shape 866"/>
          <p:cNvSpPr/>
          <p:nvPr/>
        </p:nvSpPr>
        <p:spPr>
          <a:xfrm>
            <a:off x="2164297" y="4341205"/>
            <a:ext cx="9646703" cy="776212"/>
          </a:xfrm>
          <a:prstGeom prst="parallelogram">
            <a:avLst>
              <a:gd name="adj" fmla="val 66551"/>
            </a:avLst>
          </a:prstGeom>
          <a:solidFill>
            <a:srgbClr val="538CD5">
              <a:alpha val="31764"/>
            </a:srgbClr>
          </a:solidFill>
          <a:ln w="9525" cap="flat" cmpd="sng">
            <a:solidFill>
              <a:srgbClr val="5F497A"/>
            </a:solidFill>
            <a:prstDash val="dash"/>
            <a:round/>
            <a:headEnd type="none" w="med" len="med"/>
            <a:tailEnd type="none" w="med" len="med"/>
          </a:ln>
        </p:spPr>
        <p:txBody>
          <a:bodyPr lIns="0" tIns="0" rIns="0" bIns="0" anchor="t" anchorCtr="0">
            <a:noAutofit/>
          </a:bodyPr>
          <a:lstStyle/>
          <a:p>
            <a:pPr>
              <a:buClr>
                <a:srgbClr val="000000"/>
              </a:buClr>
            </a:pPr>
            <a:endParaRPr lang="en-US" sz="2133" dirty="0">
              <a:solidFill>
                <a:srgbClr val="4578B5"/>
              </a:solidFill>
              <a:ea typeface="Calibri"/>
              <a:cs typeface="Calibri"/>
              <a:sym typeface="Calibri"/>
            </a:endParaRPr>
          </a:p>
        </p:txBody>
      </p:sp>
      <p:sp>
        <p:nvSpPr>
          <p:cNvPr id="867" name="Shape 867"/>
          <p:cNvSpPr/>
          <p:nvPr/>
        </p:nvSpPr>
        <p:spPr>
          <a:xfrm>
            <a:off x="2621942" y="4270150"/>
            <a:ext cx="3554872" cy="446838"/>
          </a:xfrm>
          <a:prstGeom prst="rect">
            <a:avLst/>
          </a:prstGeom>
          <a:noFill/>
          <a:ln>
            <a:noFill/>
          </a:ln>
        </p:spPr>
        <p:txBody>
          <a:bodyPr lIns="121900" tIns="60933" rIns="121900" bIns="60933" anchor="t" anchorCtr="0">
            <a:noAutofit/>
          </a:bodyPr>
          <a:lstStyle/>
          <a:p>
            <a:pPr>
              <a:buClr>
                <a:srgbClr val="000000"/>
              </a:buClr>
              <a:buSzPct val="25000"/>
            </a:pPr>
            <a:r>
              <a:rPr lang="en-US" sz="2133" b="1" dirty="0">
                <a:solidFill>
                  <a:srgbClr val="000000"/>
                </a:solidFill>
                <a:ea typeface="Calibri"/>
                <a:cs typeface="Calibri"/>
                <a:sym typeface="Calibri"/>
              </a:rPr>
              <a:t>Infrastructure Capabilities</a:t>
            </a:r>
          </a:p>
        </p:txBody>
      </p:sp>
      <p:sp>
        <p:nvSpPr>
          <p:cNvPr id="4" name="Rectangle 3"/>
          <p:cNvSpPr/>
          <p:nvPr/>
        </p:nvSpPr>
        <p:spPr>
          <a:xfrm>
            <a:off x="185570" y="6367747"/>
            <a:ext cx="11490059" cy="461665"/>
          </a:xfrm>
          <a:prstGeom prst="rect">
            <a:avLst/>
          </a:prstGeom>
        </p:spPr>
        <p:txBody>
          <a:bodyPr wrap="square">
            <a:spAutoFit/>
          </a:bodyPr>
          <a:lstStyle/>
          <a:p>
            <a:pPr>
              <a:defRPr/>
            </a:pPr>
            <a:r>
              <a:rPr lang="en-US" sz="2400" b="1" i="1" dirty="0">
                <a:solidFill>
                  <a:srgbClr val="F79646">
                    <a:lumMod val="50000"/>
                  </a:srgbClr>
                </a:solidFill>
              </a:rPr>
              <a:t>Orchestrators concern themselves dealing with disparate cloud APIs </a:t>
            </a:r>
          </a:p>
        </p:txBody>
      </p:sp>
      <p:grpSp>
        <p:nvGrpSpPr>
          <p:cNvPr id="12" name="Group 11"/>
          <p:cNvGrpSpPr/>
          <p:nvPr/>
        </p:nvGrpSpPr>
        <p:grpSpPr>
          <a:xfrm>
            <a:off x="9230476" y="4709621"/>
            <a:ext cx="1229783" cy="1386379"/>
            <a:chOff x="9526095" y="4900121"/>
            <a:chExt cx="1229783" cy="1386379"/>
          </a:xfrm>
        </p:grpSpPr>
        <p:grpSp>
          <p:nvGrpSpPr>
            <p:cNvPr id="144" name="Shape 456"/>
            <p:cNvGrpSpPr>
              <a:grpSpLocks/>
            </p:cNvGrpSpPr>
            <p:nvPr/>
          </p:nvGrpSpPr>
          <p:grpSpPr bwMode="auto">
            <a:xfrm>
              <a:off x="9526095" y="5181600"/>
              <a:ext cx="1229783" cy="1104900"/>
              <a:chOff x="5165037" y="3417248"/>
              <a:chExt cx="1023491" cy="920439"/>
            </a:xfrm>
          </p:grpSpPr>
          <p:sp>
            <p:nvSpPr>
              <p:cNvPr id="155" name="Shape 457"/>
              <p:cNvSpPr>
                <a:spLocks noChangeArrowheads="1"/>
              </p:cNvSpPr>
              <p:nvPr/>
            </p:nvSpPr>
            <p:spPr bwMode="auto">
              <a:xfrm>
                <a:off x="5165037" y="3417248"/>
                <a:ext cx="1023491" cy="920439"/>
              </a:xfrm>
              <a:prstGeom prst="roundRect">
                <a:avLst>
                  <a:gd name="adj" fmla="val 16667"/>
                </a:avLst>
              </a:prstGeom>
              <a:solidFill>
                <a:srgbClr val="FFFFFF"/>
              </a:solidFill>
              <a:ln w="9525">
                <a:solidFill>
                  <a:srgbClr val="366092">
                    <a:alpha val="49803"/>
                  </a:srgbClr>
                </a:solidFill>
                <a:round/>
                <a:headEnd/>
                <a:tailEnd/>
              </a:ln>
            </p:spPr>
            <p:txBody>
              <a:bodyPr lIns="121900" tIns="0" rIns="121900" bIns="60933"/>
              <a:lstStyle/>
              <a:p>
                <a:pPr algn="ctr">
                  <a:buClr>
                    <a:srgbClr val="444445"/>
                  </a:buClr>
                  <a:buFont typeface="Arial" charset="0"/>
                  <a:buNone/>
                </a:pPr>
                <a:endParaRPr lang="en-US" altLang="zh-CN" sz="2400" dirty="0">
                  <a:solidFill>
                    <a:srgbClr val="000000"/>
                  </a:solidFill>
                  <a:cs typeface="Calibri" charset="0"/>
                  <a:sym typeface="Calibri" charset="0"/>
                </a:endParaRPr>
              </a:p>
            </p:txBody>
          </p:sp>
          <p:grpSp>
            <p:nvGrpSpPr>
              <p:cNvPr id="156" name="Shape 458"/>
              <p:cNvGrpSpPr>
                <a:grpSpLocks/>
              </p:cNvGrpSpPr>
              <p:nvPr/>
            </p:nvGrpSpPr>
            <p:grpSpPr bwMode="auto">
              <a:xfrm>
                <a:off x="5252879" y="3520854"/>
                <a:ext cx="847548" cy="734371"/>
                <a:chOff x="5248451" y="4481685"/>
                <a:chExt cx="847548" cy="734371"/>
              </a:xfrm>
            </p:grpSpPr>
            <p:grpSp>
              <p:nvGrpSpPr>
                <p:cNvPr id="157" name="Shape 459"/>
                <p:cNvGrpSpPr>
                  <a:grpSpLocks/>
                </p:cNvGrpSpPr>
                <p:nvPr/>
              </p:nvGrpSpPr>
              <p:grpSpPr bwMode="auto">
                <a:xfrm>
                  <a:off x="5537845" y="4838848"/>
                  <a:ext cx="268760" cy="374575"/>
                  <a:chOff x="5545541" y="4838848"/>
                  <a:chExt cx="268760" cy="374575"/>
                </a:xfrm>
              </p:grpSpPr>
              <p:sp>
                <p:nvSpPr>
                  <p:cNvPr id="179" name="Shape 460"/>
                  <p:cNvSpPr>
                    <a:spLocks noChangeArrowheads="1"/>
                  </p:cNvSpPr>
                  <p:nvPr/>
                </p:nvSpPr>
                <p:spPr bwMode="auto">
                  <a:xfrm>
                    <a:off x="5545541" y="4838848"/>
                    <a:ext cx="268760" cy="54979"/>
                  </a:xfrm>
                  <a:prstGeom prst="rect">
                    <a:avLst/>
                  </a:prstGeom>
                  <a:solidFill>
                    <a:srgbClr val="80D7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0" name="Shape 461"/>
                  <p:cNvSpPr>
                    <a:spLocks noChangeArrowheads="1"/>
                  </p:cNvSpPr>
                  <p:nvPr/>
                </p:nvSpPr>
                <p:spPr bwMode="auto">
                  <a:xfrm>
                    <a:off x="5551964" y="5013862"/>
                    <a:ext cx="255913" cy="112053"/>
                  </a:xfrm>
                  <a:prstGeom prst="can">
                    <a:avLst>
                      <a:gd name="adj" fmla="val 25000"/>
                    </a:avLst>
                  </a:prstGeom>
                  <a:solidFill>
                    <a:srgbClr val="80D7A8"/>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1" name="Shape 462"/>
                  <p:cNvSpPr>
                    <a:spLocks noChangeArrowheads="1"/>
                  </p:cNvSpPr>
                  <p:nvPr/>
                </p:nvSpPr>
                <p:spPr bwMode="auto">
                  <a:xfrm>
                    <a:off x="5545541" y="4926355"/>
                    <a:ext cx="268760" cy="54979"/>
                  </a:xfrm>
                  <a:prstGeom prst="rect">
                    <a:avLst/>
                  </a:prstGeom>
                  <a:solidFill>
                    <a:srgbClr val="80D7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2" name="Shape 463"/>
                  <p:cNvSpPr>
                    <a:spLocks noChangeArrowheads="1"/>
                  </p:cNvSpPr>
                  <p:nvPr/>
                </p:nvSpPr>
                <p:spPr bwMode="auto">
                  <a:xfrm>
                    <a:off x="5545541" y="5158444"/>
                    <a:ext cx="268760" cy="54979"/>
                  </a:xfrm>
                  <a:prstGeom prst="rect">
                    <a:avLst/>
                  </a:prstGeom>
                  <a:solidFill>
                    <a:srgbClr val="80D7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nvGrpSpPr>
                <p:cNvPr id="158" name="Shape 464"/>
                <p:cNvGrpSpPr>
                  <a:grpSpLocks/>
                </p:cNvGrpSpPr>
                <p:nvPr/>
              </p:nvGrpSpPr>
              <p:grpSpPr bwMode="auto">
                <a:xfrm>
                  <a:off x="5334000" y="4481685"/>
                  <a:ext cx="667779" cy="322795"/>
                  <a:chOff x="133050" y="2648058"/>
                  <a:chExt cx="921976" cy="574158"/>
                </a:xfrm>
              </p:grpSpPr>
              <p:sp>
                <p:nvSpPr>
                  <p:cNvPr id="169" name="Shape 465"/>
                  <p:cNvSpPr>
                    <a:spLocks noChangeArrowheads="1"/>
                  </p:cNvSpPr>
                  <p:nvPr/>
                </p:nvSpPr>
                <p:spPr bwMode="auto">
                  <a:xfrm>
                    <a:off x="133050" y="2755166"/>
                    <a:ext cx="921976" cy="391843"/>
                  </a:xfrm>
                  <a:prstGeom prst="ellipse">
                    <a:avLst/>
                  </a:prstGeom>
                  <a:noFill/>
                  <a:ln w="28575">
                    <a:solidFill>
                      <a:srgbClr val="80D7A8"/>
                    </a:solidFill>
                    <a:round/>
                    <a:headEnd/>
                    <a:tailEnd/>
                  </a:ln>
                  <a:extLst>
                    <a:ext uri="{909E8E84-426E-40dd-AFC4-6F175D3DCCD1}">
                      <a14:hiddenFill xmlns="" xmlns:a14="http://schemas.microsoft.com/office/drawing/2010/main">
                        <a:solidFill>
                          <a:srgbClr val="FFFFFF"/>
                        </a:solidFill>
                      </a14:hiddenFill>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cxnSp>
                <p:nvCxnSpPr>
                  <p:cNvPr id="170" name="Shape 466"/>
                  <p:cNvCxnSpPr>
                    <a:cxnSpLocks noChangeShapeType="1"/>
                  </p:cNvCxnSpPr>
                  <p:nvPr/>
                </p:nvCxnSpPr>
                <p:spPr bwMode="auto">
                  <a:xfrm>
                    <a:off x="268070" y="2812550"/>
                    <a:ext cx="651600" cy="277200"/>
                  </a:xfrm>
                  <a:prstGeom prst="straightConnector1">
                    <a:avLst/>
                  </a:prstGeom>
                  <a:noFill/>
                  <a:ln w="28575">
                    <a:solidFill>
                      <a:srgbClr val="80D7A8"/>
                    </a:solidFill>
                    <a:round/>
                    <a:headEnd/>
                    <a:tailEnd/>
                  </a:ln>
                  <a:extLst>
                    <a:ext uri="{909E8E84-426E-40dd-AFC4-6F175D3DCCD1}">
                      <a14:hiddenFill xmlns="" xmlns:a14="http://schemas.microsoft.com/office/drawing/2010/main">
                        <a:noFill/>
                      </a14:hiddenFill>
                    </a:ext>
                  </a:extLst>
                </p:spPr>
              </p:cxnSp>
              <p:cxnSp>
                <p:nvCxnSpPr>
                  <p:cNvPr id="171" name="Shape 467"/>
                  <p:cNvCxnSpPr>
                    <a:cxnSpLocks noChangeShapeType="1"/>
                  </p:cNvCxnSpPr>
                  <p:nvPr/>
                </p:nvCxnSpPr>
                <p:spPr bwMode="auto">
                  <a:xfrm rot="10800000" flipH="1">
                    <a:off x="268070" y="2812424"/>
                    <a:ext cx="651600" cy="277200"/>
                  </a:xfrm>
                  <a:prstGeom prst="straightConnector1">
                    <a:avLst/>
                  </a:prstGeom>
                  <a:noFill/>
                  <a:ln w="28575">
                    <a:solidFill>
                      <a:srgbClr val="80D7A8"/>
                    </a:solidFill>
                    <a:round/>
                    <a:headEnd/>
                    <a:tailEnd/>
                  </a:ln>
                  <a:extLst>
                    <a:ext uri="{909E8E84-426E-40dd-AFC4-6F175D3DCCD1}">
                      <a14:hiddenFill xmlns="" xmlns:a14="http://schemas.microsoft.com/office/drawing/2010/main">
                        <a:noFill/>
                      </a14:hiddenFill>
                    </a:ext>
                  </a:extLst>
                </p:spPr>
              </p:cxnSp>
              <p:cxnSp>
                <p:nvCxnSpPr>
                  <p:cNvPr id="172" name="Shape 468"/>
                  <p:cNvCxnSpPr>
                    <a:cxnSpLocks noChangeShapeType="1"/>
                  </p:cNvCxnSpPr>
                  <p:nvPr/>
                </p:nvCxnSpPr>
                <p:spPr bwMode="auto">
                  <a:xfrm rot="10800000">
                    <a:off x="594038" y="2755209"/>
                    <a:ext cx="0" cy="391800"/>
                  </a:xfrm>
                  <a:prstGeom prst="straightConnector1">
                    <a:avLst/>
                  </a:prstGeom>
                  <a:noFill/>
                  <a:ln w="28575">
                    <a:solidFill>
                      <a:srgbClr val="80D7A8"/>
                    </a:solidFill>
                    <a:round/>
                    <a:headEnd/>
                    <a:tailEnd/>
                  </a:ln>
                  <a:extLst>
                    <a:ext uri="{909E8E84-426E-40dd-AFC4-6F175D3DCCD1}">
                      <a14:hiddenFill xmlns="" xmlns:a14="http://schemas.microsoft.com/office/drawing/2010/main">
                        <a:noFill/>
                      </a14:hiddenFill>
                    </a:ext>
                  </a:extLst>
                </p:spPr>
              </p:cxnSp>
              <p:sp>
                <p:nvSpPr>
                  <p:cNvPr id="173" name="Shape 469"/>
                  <p:cNvSpPr>
                    <a:spLocks noChangeArrowheads="1"/>
                  </p:cNvSpPr>
                  <p:nvPr/>
                </p:nvSpPr>
                <p:spPr bwMode="auto">
                  <a:xfrm>
                    <a:off x="531685" y="3071801"/>
                    <a:ext cx="150416" cy="150416"/>
                  </a:xfrm>
                  <a:prstGeom prst="ellipse">
                    <a:avLst/>
                  </a:prstGeom>
                  <a:solidFill>
                    <a:srgbClr val="80D7A8"/>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4" name="Shape 470"/>
                  <p:cNvSpPr>
                    <a:spLocks noChangeArrowheads="1"/>
                  </p:cNvSpPr>
                  <p:nvPr/>
                </p:nvSpPr>
                <p:spPr bwMode="auto">
                  <a:xfrm>
                    <a:off x="193046" y="3009728"/>
                    <a:ext cx="150416" cy="150416"/>
                  </a:xfrm>
                  <a:prstGeom prst="ellipse">
                    <a:avLst/>
                  </a:prstGeom>
                  <a:solidFill>
                    <a:srgbClr val="80D7A8"/>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5" name="Shape 471"/>
                  <p:cNvSpPr>
                    <a:spLocks noChangeArrowheads="1"/>
                  </p:cNvSpPr>
                  <p:nvPr/>
                </p:nvSpPr>
                <p:spPr bwMode="auto">
                  <a:xfrm>
                    <a:off x="869494" y="3010380"/>
                    <a:ext cx="150416" cy="150416"/>
                  </a:xfrm>
                  <a:prstGeom prst="ellipse">
                    <a:avLst/>
                  </a:prstGeom>
                  <a:solidFill>
                    <a:srgbClr val="80D7A8"/>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6" name="Shape 472"/>
                  <p:cNvSpPr>
                    <a:spLocks noChangeArrowheads="1"/>
                  </p:cNvSpPr>
                  <p:nvPr/>
                </p:nvSpPr>
                <p:spPr bwMode="auto">
                  <a:xfrm>
                    <a:off x="869494" y="2734343"/>
                    <a:ext cx="150416" cy="150416"/>
                  </a:xfrm>
                  <a:prstGeom prst="ellipse">
                    <a:avLst/>
                  </a:prstGeom>
                  <a:solidFill>
                    <a:srgbClr val="80D7A8"/>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7" name="Shape 473"/>
                  <p:cNvSpPr>
                    <a:spLocks noChangeArrowheads="1"/>
                  </p:cNvSpPr>
                  <p:nvPr/>
                </p:nvSpPr>
                <p:spPr bwMode="auto">
                  <a:xfrm>
                    <a:off x="531685" y="2648058"/>
                    <a:ext cx="150416" cy="150416"/>
                  </a:xfrm>
                  <a:prstGeom prst="ellipse">
                    <a:avLst/>
                  </a:prstGeom>
                  <a:solidFill>
                    <a:srgbClr val="80D7A8"/>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8" name="Shape 474"/>
                  <p:cNvSpPr>
                    <a:spLocks noChangeArrowheads="1"/>
                  </p:cNvSpPr>
                  <p:nvPr/>
                </p:nvSpPr>
                <p:spPr bwMode="auto">
                  <a:xfrm>
                    <a:off x="193046" y="2720811"/>
                    <a:ext cx="150416" cy="150416"/>
                  </a:xfrm>
                  <a:prstGeom prst="ellipse">
                    <a:avLst/>
                  </a:prstGeom>
                  <a:solidFill>
                    <a:srgbClr val="80D7A8"/>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grpSp>
            <p:grpSp>
              <p:nvGrpSpPr>
                <p:cNvPr id="159" name="Shape 475"/>
                <p:cNvGrpSpPr>
                  <a:grpSpLocks/>
                </p:cNvGrpSpPr>
                <p:nvPr/>
              </p:nvGrpSpPr>
              <p:grpSpPr bwMode="auto">
                <a:xfrm>
                  <a:off x="5248451" y="4838848"/>
                  <a:ext cx="268760" cy="377208"/>
                  <a:chOff x="5248451" y="4838848"/>
                  <a:chExt cx="268760" cy="377208"/>
                </a:xfrm>
              </p:grpSpPr>
              <p:sp>
                <p:nvSpPr>
                  <p:cNvPr id="165" name="Shape 476"/>
                  <p:cNvSpPr>
                    <a:spLocks noChangeArrowheads="1"/>
                  </p:cNvSpPr>
                  <p:nvPr/>
                </p:nvSpPr>
                <p:spPr bwMode="auto">
                  <a:xfrm>
                    <a:off x="5248451" y="4838848"/>
                    <a:ext cx="268760" cy="54979"/>
                  </a:xfrm>
                  <a:prstGeom prst="rect">
                    <a:avLst/>
                  </a:prstGeom>
                  <a:solidFill>
                    <a:srgbClr val="80D7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6" name="Shape 477"/>
                  <p:cNvSpPr>
                    <a:spLocks noChangeArrowheads="1"/>
                  </p:cNvSpPr>
                  <p:nvPr/>
                </p:nvSpPr>
                <p:spPr bwMode="auto">
                  <a:xfrm>
                    <a:off x="5248451" y="5072692"/>
                    <a:ext cx="268760" cy="54979"/>
                  </a:xfrm>
                  <a:prstGeom prst="rect">
                    <a:avLst/>
                  </a:prstGeom>
                  <a:solidFill>
                    <a:srgbClr val="80D7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7" name="Shape 478"/>
                  <p:cNvSpPr>
                    <a:spLocks noChangeArrowheads="1"/>
                  </p:cNvSpPr>
                  <p:nvPr/>
                </p:nvSpPr>
                <p:spPr bwMode="auto">
                  <a:xfrm>
                    <a:off x="5254875" y="4927233"/>
                    <a:ext cx="255913" cy="112053"/>
                  </a:xfrm>
                  <a:prstGeom prst="can">
                    <a:avLst>
                      <a:gd name="adj" fmla="val 25000"/>
                    </a:avLst>
                  </a:prstGeom>
                  <a:solidFill>
                    <a:srgbClr val="80D7A8"/>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8" name="Shape 479"/>
                  <p:cNvSpPr>
                    <a:spLocks noChangeArrowheads="1"/>
                  </p:cNvSpPr>
                  <p:nvPr/>
                </p:nvSpPr>
                <p:spPr bwMode="auto">
                  <a:xfrm>
                    <a:off x="5248451" y="5161076"/>
                    <a:ext cx="268760" cy="54979"/>
                  </a:xfrm>
                  <a:prstGeom prst="rect">
                    <a:avLst/>
                  </a:prstGeom>
                  <a:solidFill>
                    <a:srgbClr val="80D7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nvGrpSpPr>
                <p:cNvPr id="160" name="Shape 480"/>
                <p:cNvGrpSpPr>
                  <a:grpSpLocks/>
                </p:cNvGrpSpPr>
                <p:nvPr/>
              </p:nvGrpSpPr>
              <p:grpSpPr bwMode="auto">
                <a:xfrm>
                  <a:off x="5827239" y="4837801"/>
                  <a:ext cx="268760" cy="373324"/>
                  <a:chOff x="5867400" y="4837801"/>
                  <a:chExt cx="268760" cy="373324"/>
                </a:xfrm>
              </p:grpSpPr>
              <p:sp>
                <p:nvSpPr>
                  <p:cNvPr id="161" name="Shape 481"/>
                  <p:cNvSpPr>
                    <a:spLocks noChangeArrowheads="1"/>
                  </p:cNvSpPr>
                  <p:nvPr/>
                </p:nvSpPr>
                <p:spPr bwMode="auto">
                  <a:xfrm>
                    <a:off x="5873823" y="4837801"/>
                    <a:ext cx="255913" cy="112053"/>
                  </a:xfrm>
                  <a:prstGeom prst="can">
                    <a:avLst>
                      <a:gd name="adj" fmla="val 25000"/>
                    </a:avLst>
                  </a:prstGeom>
                  <a:solidFill>
                    <a:srgbClr val="80D7A8"/>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2" name="Shape 482"/>
                  <p:cNvSpPr>
                    <a:spLocks noChangeArrowheads="1"/>
                  </p:cNvSpPr>
                  <p:nvPr/>
                </p:nvSpPr>
                <p:spPr bwMode="auto">
                  <a:xfrm>
                    <a:off x="5867400" y="4981964"/>
                    <a:ext cx="268760" cy="54979"/>
                  </a:xfrm>
                  <a:prstGeom prst="rect">
                    <a:avLst/>
                  </a:prstGeom>
                  <a:solidFill>
                    <a:srgbClr val="80D7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3" name="Shape 483"/>
                  <p:cNvSpPr>
                    <a:spLocks noChangeArrowheads="1"/>
                  </p:cNvSpPr>
                  <p:nvPr/>
                </p:nvSpPr>
                <p:spPr bwMode="auto">
                  <a:xfrm>
                    <a:off x="5867400" y="5069055"/>
                    <a:ext cx="268760" cy="54979"/>
                  </a:xfrm>
                  <a:prstGeom prst="rect">
                    <a:avLst/>
                  </a:prstGeom>
                  <a:solidFill>
                    <a:srgbClr val="80D7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4" name="Shape 484"/>
                  <p:cNvSpPr>
                    <a:spLocks noChangeArrowheads="1"/>
                  </p:cNvSpPr>
                  <p:nvPr/>
                </p:nvSpPr>
                <p:spPr bwMode="auto">
                  <a:xfrm>
                    <a:off x="5867400" y="5156146"/>
                    <a:ext cx="268760" cy="54979"/>
                  </a:xfrm>
                  <a:prstGeom prst="rect">
                    <a:avLst/>
                  </a:prstGeom>
                  <a:solidFill>
                    <a:srgbClr val="80D7A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grpSp>
        <p:sp>
          <p:nvSpPr>
            <p:cNvPr id="208" name="Shape 776"/>
            <p:cNvSpPr/>
            <p:nvPr/>
          </p:nvSpPr>
          <p:spPr>
            <a:xfrm rot="5400000">
              <a:off x="9935964" y="4904775"/>
              <a:ext cx="395779" cy="386471"/>
            </a:xfrm>
            <a:prstGeom prst="chevron">
              <a:avLst>
                <a:gd name="adj" fmla="val 50000"/>
              </a:avLst>
            </a:prstGeom>
            <a:gradFill>
              <a:gsLst>
                <a:gs pos="0">
                  <a:srgbClr val="538CD5"/>
                </a:gs>
                <a:gs pos="34000">
                  <a:srgbClr val="8CB3E3"/>
                </a:gs>
                <a:gs pos="100000">
                  <a:srgbClr val="C5D8F1"/>
                </a:gs>
              </a:gsLst>
              <a:lin ang="5400000" scaled="0"/>
            </a:gra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endParaRPr>
            </a:p>
          </p:txBody>
        </p:sp>
      </p:grpSp>
      <p:grpSp>
        <p:nvGrpSpPr>
          <p:cNvPr id="11" name="Group 10"/>
          <p:cNvGrpSpPr/>
          <p:nvPr/>
        </p:nvGrpSpPr>
        <p:grpSpPr>
          <a:xfrm>
            <a:off x="6487789" y="4709621"/>
            <a:ext cx="1320800" cy="1386379"/>
            <a:chOff x="6434625" y="4900121"/>
            <a:chExt cx="1320800" cy="1386379"/>
          </a:xfrm>
        </p:grpSpPr>
        <p:grpSp>
          <p:nvGrpSpPr>
            <p:cNvPr id="145" name="Shape 527"/>
            <p:cNvGrpSpPr>
              <a:grpSpLocks/>
            </p:cNvGrpSpPr>
            <p:nvPr/>
          </p:nvGrpSpPr>
          <p:grpSpPr bwMode="auto">
            <a:xfrm>
              <a:off x="6434625" y="5181600"/>
              <a:ext cx="1320800" cy="1104900"/>
              <a:chOff x="926921" y="3110848"/>
              <a:chExt cx="1100576" cy="921520"/>
            </a:xfrm>
          </p:grpSpPr>
          <p:sp>
            <p:nvSpPr>
              <p:cNvPr id="146" name="Shape 528"/>
              <p:cNvSpPr>
                <a:spLocks noChangeArrowheads="1"/>
              </p:cNvSpPr>
              <p:nvPr/>
            </p:nvSpPr>
            <p:spPr bwMode="auto">
              <a:xfrm>
                <a:off x="926921" y="3110848"/>
                <a:ext cx="1100576" cy="921520"/>
              </a:xfrm>
              <a:prstGeom prst="roundRect">
                <a:avLst>
                  <a:gd name="adj" fmla="val 16667"/>
                </a:avLst>
              </a:prstGeom>
              <a:solidFill>
                <a:srgbClr val="FFFFFF"/>
              </a:solidFill>
              <a:ln w="9525">
                <a:solidFill>
                  <a:srgbClr val="366092">
                    <a:alpha val="49803"/>
                  </a:srgbClr>
                </a:solidFill>
                <a:round/>
                <a:headEnd/>
                <a:tailEnd/>
              </a:ln>
            </p:spPr>
            <p:txBody>
              <a:bodyPr lIns="121900" tIns="0" rIns="121900" bIns="60933"/>
              <a:lstStyle/>
              <a:p>
                <a:pPr algn="ctr">
                  <a:buClr>
                    <a:srgbClr val="444445"/>
                  </a:buClr>
                  <a:buFont typeface="Arial" charset="0"/>
                  <a:buNone/>
                </a:pPr>
                <a:endParaRPr lang="en-US" altLang="zh-CN" sz="2400" dirty="0">
                  <a:solidFill>
                    <a:srgbClr val="000000"/>
                  </a:solidFill>
                  <a:cs typeface="Calibri" charset="0"/>
                  <a:sym typeface="Calibri" charset="0"/>
                </a:endParaRPr>
              </a:p>
            </p:txBody>
          </p:sp>
          <p:grpSp>
            <p:nvGrpSpPr>
              <p:cNvPr id="147" name="Shape 529"/>
              <p:cNvGrpSpPr>
                <a:grpSpLocks/>
              </p:cNvGrpSpPr>
              <p:nvPr/>
            </p:nvGrpSpPr>
            <p:grpSpPr bwMode="auto">
              <a:xfrm>
                <a:off x="1003982" y="3174401"/>
                <a:ext cx="952330" cy="726496"/>
                <a:chOff x="960878" y="4323689"/>
                <a:chExt cx="993129" cy="757621"/>
              </a:xfrm>
            </p:grpSpPr>
            <p:sp>
              <p:nvSpPr>
                <p:cNvPr id="148" name="Shape 530"/>
                <p:cNvSpPr>
                  <a:spLocks noChangeArrowheads="1"/>
                </p:cNvSpPr>
                <p:nvPr/>
              </p:nvSpPr>
              <p:spPr bwMode="auto">
                <a:xfrm>
                  <a:off x="960878" y="4703176"/>
                  <a:ext cx="309263" cy="378132"/>
                </a:xfrm>
                <a:prstGeom prst="rect">
                  <a:avLst/>
                </a:prstGeom>
                <a:solidFill>
                  <a:srgbClr val="D995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49" name="Shape 531"/>
                <p:cNvSpPr>
                  <a:spLocks noChangeArrowheads="1"/>
                </p:cNvSpPr>
                <p:nvPr/>
              </p:nvSpPr>
              <p:spPr bwMode="auto">
                <a:xfrm>
                  <a:off x="1334875" y="4749750"/>
                  <a:ext cx="265389" cy="331560"/>
                </a:xfrm>
                <a:prstGeom prst="rect">
                  <a:avLst/>
                </a:prstGeom>
                <a:solidFill>
                  <a:srgbClr val="D995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50" name="Shape 532"/>
                <p:cNvSpPr>
                  <a:spLocks noChangeArrowheads="1"/>
                </p:cNvSpPr>
                <p:nvPr/>
              </p:nvSpPr>
              <p:spPr bwMode="auto">
                <a:xfrm>
                  <a:off x="1648986" y="4701930"/>
                  <a:ext cx="305021" cy="379380"/>
                </a:xfrm>
                <a:prstGeom prst="can">
                  <a:avLst>
                    <a:gd name="adj" fmla="val 25002"/>
                  </a:avLst>
                </a:prstGeom>
                <a:solidFill>
                  <a:srgbClr val="D99593"/>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51" name="Shape 533"/>
                <p:cNvSpPr>
                  <a:spLocks noChangeArrowheads="1"/>
                </p:cNvSpPr>
                <p:nvPr/>
              </p:nvSpPr>
              <p:spPr bwMode="auto">
                <a:xfrm>
                  <a:off x="1221125" y="4390242"/>
                  <a:ext cx="423906" cy="243083"/>
                </a:xfrm>
                <a:prstGeom prst="ellipse">
                  <a:avLst/>
                </a:prstGeom>
                <a:noFill/>
                <a:ln w="25400">
                  <a:solidFill>
                    <a:srgbClr val="D99593"/>
                  </a:solidFill>
                  <a:round/>
                  <a:headEnd/>
                  <a:tailEnd/>
                </a:ln>
                <a:extLst>
                  <a:ext uri="{909E8E84-426E-40dd-AFC4-6F175D3DCCD1}">
                    <a14:hiddenFill xmlns="" xmlns:a14="http://schemas.microsoft.com/office/drawing/2010/main">
                      <a:solidFill>
                        <a:srgbClr val="FFFFFF"/>
                      </a:solidFill>
                    </a14:hiddenFill>
                  </a:ext>
                </a:extLst>
              </p:spPr>
              <p:txBody>
                <a:bodyPr lIns="121900" tIns="60933" rIns="121900" bIns="60933" anchor="ctr"/>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52" name="Shape 534"/>
                <p:cNvSpPr>
                  <a:spLocks noChangeArrowheads="1"/>
                </p:cNvSpPr>
                <p:nvPr/>
              </p:nvSpPr>
              <p:spPr bwMode="auto">
                <a:xfrm>
                  <a:off x="1239580" y="4323689"/>
                  <a:ext cx="141262" cy="141262"/>
                </a:xfrm>
                <a:prstGeom prst="ellipse">
                  <a:avLst/>
                </a:prstGeom>
                <a:solidFill>
                  <a:srgbClr val="D99593"/>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53" name="Shape 535"/>
                <p:cNvSpPr>
                  <a:spLocks noChangeArrowheads="1"/>
                </p:cNvSpPr>
                <p:nvPr/>
              </p:nvSpPr>
              <p:spPr bwMode="auto">
                <a:xfrm>
                  <a:off x="1314628" y="4522517"/>
                  <a:ext cx="141262" cy="141262"/>
                </a:xfrm>
                <a:prstGeom prst="ellipse">
                  <a:avLst/>
                </a:prstGeom>
                <a:solidFill>
                  <a:srgbClr val="D99593"/>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54" name="Shape 536"/>
                <p:cNvSpPr>
                  <a:spLocks noChangeArrowheads="1"/>
                </p:cNvSpPr>
                <p:nvPr/>
              </p:nvSpPr>
              <p:spPr bwMode="auto">
                <a:xfrm>
                  <a:off x="1600265" y="4452241"/>
                  <a:ext cx="141262" cy="141262"/>
                </a:xfrm>
                <a:prstGeom prst="ellipse">
                  <a:avLst/>
                </a:prstGeom>
                <a:solidFill>
                  <a:srgbClr val="D99593"/>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sp>
          <p:nvSpPr>
            <p:cNvPr id="209" name="Shape 776"/>
            <p:cNvSpPr/>
            <p:nvPr/>
          </p:nvSpPr>
          <p:spPr>
            <a:xfrm rot="5400000">
              <a:off x="6895442" y="4904775"/>
              <a:ext cx="395779" cy="386471"/>
            </a:xfrm>
            <a:prstGeom prst="chevron">
              <a:avLst>
                <a:gd name="adj" fmla="val 50000"/>
              </a:avLst>
            </a:prstGeom>
            <a:gradFill>
              <a:gsLst>
                <a:gs pos="0">
                  <a:srgbClr val="538CD5"/>
                </a:gs>
                <a:gs pos="34000">
                  <a:srgbClr val="8CB3E3"/>
                </a:gs>
                <a:gs pos="100000">
                  <a:srgbClr val="C5D8F1"/>
                </a:gs>
              </a:gsLst>
              <a:lin ang="5400000" scaled="0"/>
            </a:gra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endParaRPr>
            </a:p>
          </p:txBody>
        </p:sp>
      </p:grpSp>
      <p:grpSp>
        <p:nvGrpSpPr>
          <p:cNvPr id="10" name="Group 9"/>
          <p:cNvGrpSpPr/>
          <p:nvPr/>
        </p:nvGrpSpPr>
        <p:grpSpPr>
          <a:xfrm>
            <a:off x="3886200" y="4709621"/>
            <a:ext cx="1297517" cy="1386379"/>
            <a:chOff x="4386667" y="4900121"/>
            <a:chExt cx="1297517" cy="1386379"/>
          </a:xfrm>
        </p:grpSpPr>
        <p:grpSp>
          <p:nvGrpSpPr>
            <p:cNvPr id="143" name="Shape 488"/>
            <p:cNvGrpSpPr>
              <a:grpSpLocks/>
            </p:cNvGrpSpPr>
            <p:nvPr/>
          </p:nvGrpSpPr>
          <p:grpSpPr bwMode="auto">
            <a:xfrm>
              <a:off x="4386667" y="5181600"/>
              <a:ext cx="1297517" cy="1104900"/>
              <a:chOff x="2234951" y="1880718"/>
              <a:chExt cx="1082187" cy="920439"/>
            </a:xfrm>
          </p:grpSpPr>
          <p:sp>
            <p:nvSpPr>
              <p:cNvPr id="183" name="Shape 489"/>
              <p:cNvSpPr>
                <a:spLocks noChangeArrowheads="1"/>
              </p:cNvSpPr>
              <p:nvPr/>
            </p:nvSpPr>
            <p:spPr bwMode="auto">
              <a:xfrm>
                <a:off x="2234951" y="1880718"/>
                <a:ext cx="1082187" cy="920439"/>
              </a:xfrm>
              <a:prstGeom prst="roundRect">
                <a:avLst>
                  <a:gd name="adj" fmla="val 16667"/>
                </a:avLst>
              </a:prstGeom>
              <a:solidFill>
                <a:srgbClr val="FFFFFF"/>
              </a:solidFill>
              <a:ln w="9525">
                <a:solidFill>
                  <a:srgbClr val="366092">
                    <a:alpha val="49803"/>
                  </a:srgbClr>
                </a:solidFill>
                <a:round/>
                <a:headEnd/>
                <a:tailEnd/>
              </a:ln>
            </p:spPr>
            <p:txBody>
              <a:bodyPr lIns="121900" tIns="0" rIns="121900" bIns="60933"/>
              <a:lstStyle/>
              <a:p>
                <a:pPr algn="ctr">
                  <a:buClr>
                    <a:srgbClr val="444445"/>
                  </a:buClr>
                  <a:buFont typeface="Arial" charset="0"/>
                  <a:buNone/>
                </a:pPr>
                <a:endParaRPr lang="en-US" altLang="zh-CN" sz="2400" dirty="0">
                  <a:solidFill>
                    <a:srgbClr val="000000"/>
                  </a:solidFill>
                  <a:cs typeface="Calibri" charset="0"/>
                  <a:sym typeface="Calibri" charset="0"/>
                </a:endParaRPr>
              </a:p>
            </p:txBody>
          </p:sp>
          <p:grpSp>
            <p:nvGrpSpPr>
              <p:cNvPr id="184" name="Shape 490"/>
              <p:cNvGrpSpPr>
                <a:grpSpLocks/>
              </p:cNvGrpSpPr>
              <p:nvPr/>
            </p:nvGrpSpPr>
            <p:grpSpPr bwMode="auto">
              <a:xfrm>
                <a:off x="2329033" y="1981200"/>
                <a:ext cx="914398" cy="745956"/>
                <a:chOff x="3276600" y="4411235"/>
                <a:chExt cx="914398" cy="745956"/>
              </a:xfrm>
            </p:grpSpPr>
            <p:cxnSp>
              <p:nvCxnSpPr>
                <p:cNvPr id="185" name="Shape 491"/>
                <p:cNvCxnSpPr>
                  <a:cxnSpLocks noChangeShapeType="1"/>
                </p:cNvCxnSpPr>
                <p:nvPr/>
              </p:nvCxnSpPr>
              <p:spPr bwMode="auto">
                <a:xfrm rot="10800000">
                  <a:off x="3800223" y="4560968"/>
                  <a:ext cx="99600" cy="3900"/>
                </a:xfrm>
                <a:prstGeom prst="straightConnector1">
                  <a:avLst/>
                </a:prstGeom>
                <a:noFill/>
                <a:ln w="28575">
                  <a:solidFill>
                    <a:srgbClr val="4F81BD"/>
                  </a:solidFill>
                  <a:round/>
                  <a:headEnd/>
                  <a:tailEnd/>
                </a:ln>
                <a:extLst>
                  <a:ext uri="{909E8E84-426E-40dd-AFC4-6F175D3DCCD1}">
                    <a14:hiddenFill xmlns="" xmlns:a14="http://schemas.microsoft.com/office/drawing/2010/main">
                      <a:noFill/>
                    </a14:hiddenFill>
                  </a:ext>
                </a:extLst>
              </p:spPr>
            </p:cxnSp>
            <p:sp>
              <p:nvSpPr>
                <p:cNvPr id="186" name="Shape 492"/>
                <p:cNvSpPr>
                  <a:spLocks noChangeArrowheads="1"/>
                </p:cNvSpPr>
                <p:nvPr/>
              </p:nvSpPr>
              <p:spPr bwMode="auto">
                <a:xfrm>
                  <a:off x="3899823" y="4454719"/>
                  <a:ext cx="291175" cy="220297"/>
                </a:xfrm>
                <a:prstGeom prst="ellipse">
                  <a:avLst/>
                </a:prstGeom>
                <a:noFill/>
                <a:ln w="28575">
                  <a:solidFill>
                    <a:srgbClr val="4F81BD"/>
                  </a:solidFill>
                  <a:round/>
                  <a:headEnd/>
                  <a:tailEnd/>
                </a:ln>
                <a:extLst>
                  <a:ext uri="{909E8E84-426E-40dd-AFC4-6F175D3DCCD1}">
                    <a14:hiddenFill xmlns="" xmlns:a14="http://schemas.microsoft.com/office/drawing/2010/main">
                      <a:solidFill>
                        <a:srgbClr val="FFFFFF"/>
                      </a:solidFill>
                    </a14:hiddenFill>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87" name="Shape 494"/>
                <p:cNvSpPr>
                  <a:spLocks noChangeArrowheads="1"/>
                </p:cNvSpPr>
                <p:nvPr/>
              </p:nvSpPr>
              <p:spPr bwMode="auto">
                <a:xfrm>
                  <a:off x="3279123" y="4751607"/>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8" name="Shape 495"/>
                <p:cNvSpPr>
                  <a:spLocks noChangeArrowheads="1"/>
                </p:cNvSpPr>
                <p:nvPr/>
              </p:nvSpPr>
              <p:spPr bwMode="auto">
                <a:xfrm>
                  <a:off x="3569080" y="4750560"/>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9" name="Shape 496"/>
                <p:cNvSpPr>
                  <a:spLocks noChangeArrowheads="1"/>
                </p:cNvSpPr>
                <p:nvPr/>
              </p:nvSpPr>
              <p:spPr bwMode="auto">
                <a:xfrm>
                  <a:off x="3919169" y="4909605"/>
                  <a:ext cx="255913" cy="246540"/>
                </a:xfrm>
                <a:prstGeom prst="can">
                  <a:avLst>
                    <a:gd name="adj" fmla="val 18819"/>
                  </a:avLst>
                </a:prstGeom>
                <a:solidFill>
                  <a:srgbClr val="538CD5"/>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0" name="Shape 497"/>
                <p:cNvSpPr>
                  <a:spLocks noChangeArrowheads="1"/>
                </p:cNvSpPr>
                <p:nvPr/>
              </p:nvSpPr>
              <p:spPr bwMode="auto">
                <a:xfrm>
                  <a:off x="3276996" y="4929067"/>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1" name="Shape 498"/>
                <p:cNvSpPr>
                  <a:spLocks noChangeArrowheads="1"/>
                </p:cNvSpPr>
                <p:nvPr/>
              </p:nvSpPr>
              <p:spPr bwMode="auto">
                <a:xfrm>
                  <a:off x="3566953" y="4928021"/>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2" name="Shape 499"/>
                <p:cNvSpPr>
                  <a:spLocks noChangeArrowheads="1"/>
                </p:cNvSpPr>
                <p:nvPr/>
              </p:nvSpPr>
              <p:spPr bwMode="auto">
                <a:xfrm>
                  <a:off x="3276600" y="5014530"/>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3" name="Shape 500"/>
                <p:cNvSpPr>
                  <a:spLocks noChangeArrowheads="1"/>
                </p:cNvSpPr>
                <p:nvPr/>
              </p:nvSpPr>
              <p:spPr bwMode="auto">
                <a:xfrm>
                  <a:off x="3571560" y="5013485"/>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4" name="Shape 501"/>
                <p:cNvSpPr>
                  <a:spLocks noChangeArrowheads="1"/>
                </p:cNvSpPr>
                <p:nvPr/>
              </p:nvSpPr>
              <p:spPr bwMode="auto">
                <a:xfrm>
                  <a:off x="3280262" y="4839896"/>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5" name="Shape 502"/>
                <p:cNvSpPr>
                  <a:spLocks noChangeArrowheads="1"/>
                </p:cNvSpPr>
                <p:nvPr/>
              </p:nvSpPr>
              <p:spPr bwMode="auto">
                <a:xfrm>
                  <a:off x="3570219" y="4838848"/>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6" name="Shape 503"/>
                <p:cNvSpPr>
                  <a:spLocks noChangeArrowheads="1"/>
                </p:cNvSpPr>
                <p:nvPr/>
              </p:nvSpPr>
              <p:spPr bwMode="auto">
                <a:xfrm>
                  <a:off x="3276600" y="5102212"/>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7" name="Shape 504"/>
                <p:cNvSpPr>
                  <a:spLocks noChangeArrowheads="1"/>
                </p:cNvSpPr>
                <p:nvPr/>
              </p:nvSpPr>
              <p:spPr bwMode="auto">
                <a:xfrm>
                  <a:off x="3571560" y="5101166"/>
                  <a:ext cx="268760" cy="54979"/>
                </a:xfrm>
                <a:prstGeom prst="rect">
                  <a:avLst/>
                </a:prstGeom>
                <a:solidFill>
                  <a:srgbClr val="538C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8" name="Shape 493"/>
                <p:cNvSpPr>
                  <a:spLocks noChangeArrowheads="1"/>
                </p:cNvSpPr>
                <p:nvPr/>
              </p:nvSpPr>
              <p:spPr bwMode="auto">
                <a:xfrm>
                  <a:off x="3276600" y="4450742"/>
                  <a:ext cx="523660" cy="220297"/>
                </a:xfrm>
                <a:prstGeom prst="ellipse">
                  <a:avLst/>
                </a:prstGeom>
                <a:noFill/>
                <a:ln w="28575">
                  <a:solidFill>
                    <a:srgbClr val="4F81BD"/>
                  </a:solidFill>
                  <a:round/>
                  <a:headEnd/>
                  <a:tailEnd/>
                </a:ln>
                <a:extLst>
                  <a:ext uri="{909E8E84-426E-40dd-AFC4-6F175D3DCCD1}">
                    <a14:hiddenFill xmlns="" xmlns:a14="http://schemas.microsoft.com/office/drawing/2010/main">
                      <a:solidFill>
                        <a:srgbClr val="FFFFFF"/>
                      </a:solidFill>
                    </a14:hiddenFill>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99" name="Shape 505"/>
                <p:cNvSpPr>
                  <a:spLocks noChangeArrowheads="1"/>
                </p:cNvSpPr>
                <p:nvPr/>
              </p:nvSpPr>
              <p:spPr bwMode="auto">
                <a:xfrm>
                  <a:off x="3392264" y="4617364"/>
                  <a:ext cx="108945" cy="84564"/>
                </a:xfrm>
                <a:prstGeom prst="ellipse">
                  <a:avLst/>
                </a:prstGeom>
                <a:solidFill>
                  <a:srgbClr val="538CD5"/>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0" name="Shape 506"/>
                <p:cNvSpPr>
                  <a:spLocks noChangeArrowheads="1"/>
                </p:cNvSpPr>
                <p:nvPr/>
              </p:nvSpPr>
              <p:spPr bwMode="auto">
                <a:xfrm>
                  <a:off x="4060123" y="4600303"/>
                  <a:ext cx="108945" cy="84564"/>
                </a:xfrm>
                <a:prstGeom prst="ellipse">
                  <a:avLst/>
                </a:prstGeom>
                <a:solidFill>
                  <a:srgbClr val="538CD5"/>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1" name="Shape 507"/>
                <p:cNvSpPr>
                  <a:spLocks noChangeArrowheads="1"/>
                </p:cNvSpPr>
                <p:nvPr/>
              </p:nvSpPr>
              <p:spPr bwMode="auto">
                <a:xfrm>
                  <a:off x="3586332" y="4412989"/>
                  <a:ext cx="108945" cy="84564"/>
                </a:xfrm>
                <a:prstGeom prst="ellipse">
                  <a:avLst/>
                </a:prstGeom>
                <a:solidFill>
                  <a:srgbClr val="538CD5"/>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2" name="Shape 508"/>
                <p:cNvSpPr>
                  <a:spLocks noChangeArrowheads="1"/>
                </p:cNvSpPr>
                <p:nvPr/>
              </p:nvSpPr>
              <p:spPr bwMode="auto">
                <a:xfrm>
                  <a:off x="3289896" y="4440403"/>
                  <a:ext cx="108945" cy="84564"/>
                </a:xfrm>
                <a:prstGeom prst="ellipse">
                  <a:avLst/>
                </a:prstGeom>
                <a:solidFill>
                  <a:srgbClr val="538CD5"/>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3" name="Shape 509"/>
                <p:cNvSpPr>
                  <a:spLocks noChangeArrowheads="1"/>
                </p:cNvSpPr>
                <p:nvPr/>
              </p:nvSpPr>
              <p:spPr bwMode="auto">
                <a:xfrm>
                  <a:off x="3962400" y="4411235"/>
                  <a:ext cx="108945" cy="84564"/>
                </a:xfrm>
                <a:prstGeom prst="ellipse">
                  <a:avLst/>
                </a:prstGeom>
                <a:solidFill>
                  <a:srgbClr val="538CD5"/>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4" name="Shape 510"/>
                <p:cNvSpPr>
                  <a:spLocks noChangeArrowheads="1"/>
                </p:cNvSpPr>
                <p:nvPr/>
              </p:nvSpPr>
              <p:spPr bwMode="auto">
                <a:xfrm>
                  <a:off x="3651467" y="4596128"/>
                  <a:ext cx="108945" cy="84564"/>
                </a:xfrm>
                <a:prstGeom prst="ellipse">
                  <a:avLst/>
                </a:prstGeom>
                <a:solidFill>
                  <a:srgbClr val="538CD5"/>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5" name="Shape 511"/>
                <p:cNvSpPr>
                  <a:spLocks noChangeArrowheads="1"/>
                </p:cNvSpPr>
                <p:nvPr/>
              </p:nvSpPr>
              <p:spPr bwMode="auto">
                <a:xfrm>
                  <a:off x="3915271" y="4739069"/>
                  <a:ext cx="255913" cy="164496"/>
                </a:xfrm>
                <a:prstGeom prst="can">
                  <a:avLst>
                    <a:gd name="adj" fmla="val 30792"/>
                  </a:avLst>
                </a:prstGeom>
                <a:solidFill>
                  <a:srgbClr val="538CD5"/>
                </a:solidFill>
                <a:ln>
                  <a:noFill/>
                </a:ln>
                <a:extLst>
                  <a:ext uri="{91240B29-F687-4f45-9708-019B960494DF}">
                    <a14:hiddenLine xmlns="" xmlns:a14="http://schemas.microsoft.com/office/drawing/2010/main"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sp>
          <p:nvSpPr>
            <p:cNvPr id="210" name="Shape 776"/>
            <p:cNvSpPr/>
            <p:nvPr/>
          </p:nvSpPr>
          <p:spPr>
            <a:xfrm rot="5400000">
              <a:off x="4870561" y="4904775"/>
              <a:ext cx="395779" cy="386471"/>
            </a:xfrm>
            <a:prstGeom prst="chevron">
              <a:avLst>
                <a:gd name="adj" fmla="val 50000"/>
              </a:avLst>
            </a:prstGeom>
            <a:gradFill>
              <a:gsLst>
                <a:gs pos="0">
                  <a:srgbClr val="538CD5"/>
                </a:gs>
                <a:gs pos="34000">
                  <a:srgbClr val="8CB3E3"/>
                </a:gs>
                <a:gs pos="100000">
                  <a:srgbClr val="C5D8F1"/>
                </a:gs>
              </a:gsLst>
              <a:lin ang="5400000" scaled="0"/>
            </a:gra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endParaRPr>
            </a:p>
          </p:txBody>
        </p:sp>
      </p:grpSp>
      <p:cxnSp>
        <p:nvCxnSpPr>
          <p:cNvPr id="219" name="Shape 774"/>
          <p:cNvCxnSpPr>
            <a:stCxn id="775" idx="3"/>
            <a:endCxn id="209" idx="1"/>
          </p:cNvCxnSpPr>
          <p:nvPr/>
        </p:nvCxnSpPr>
        <p:spPr>
          <a:xfrm rot="16200000" flipH="1">
            <a:off x="6380990" y="4137352"/>
            <a:ext cx="1276430" cy="254579"/>
          </a:xfrm>
          <a:prstGeom prst="bentConnector3">
            <a:avLst>
              <a:gd name="adj1" fmla="val 50000"/>
            </a:avLst>
          </a:prstGeom>
          <a:noFill/>
          <a:ln w="12700" cap="flat" cmpd="sng">
            <a:solidFill>
              <a:srgbClr val="4A7DBB"/>
            </a:solidFill>
            <a:prstDash val="dash"/>
            <a:round/>
            <a:headEnd type="none" w="med" len="med"/>
            <a:tailEnd type="none" w="med" len="med"/>
          </a:ln>
        </p:spPr>
      </p:cxnSp>
      <p:cxnSp>
        <p:nvCxnSpPr>
          <p:cNvPr id="222" name="Shape 774"/>
          <p:cNvCxnSpPr>
            <a:stCxn id="775" idx="3"/>
            <a:endCxn id="208" idx="1"/>
          </p:cNvCxnSpPr>
          <p:nvPr/>
        </p:nvCxnSpPr>
        <p:spPr>
          <a:xfrm rot="16200000" flipH="1">
            <a:off x="7726860" y="2791483"/>
            <a:ext cx="1276430" cy="2946318"/>
          </a:xfrm>
          <a:prstGeom prst="bentConnector3">
            <a:avLst>
              <a:gd name="adj1" fmla="val 50000"/>
            </a:avLst>
          </a:prstGeom>
          <a:noFill/>
          <a:ln w="12700" cap="flat" cmpd="sng">
            <a:solidFill>
              <a:srgbClr val="4A7DBB"/>
            </a:solidFill>
            <a:prstDash val="dash"/>
            <a:round/>
            <a:headEnd type="none" w="med" len="med"/>
            <a:tailEnd type="none" w="med" len="med"/>
          </a:ln>
        </p:spPr>
      </p:cxnSp>
      <p:sp>
        <p:nvSpPr>
          <p:cNvPr id="225" name="Slide Number Placeholder 2"/>
          <p:cNvSpPr txBox="1">
            <a:spLocks/>
          </p:cNvSpPr>
          <p:nvPr/>
        </p:nvSpPr>
        <p:spPr>
          <a:xfrm>
            <a:off x="9305549" y="6501341"/>
            <a:ext cx="2844800" cy="2880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0B49140-A8CB-BA42-9146-2BFD606CBD22}" type="slidenum">
              <a:rPr lang="en-US" altLang="zh-CN" smtClean="0">
                <a:solidFill>
                  <a:srgbClr val="FFFFFF">
                    <a:lumMod val="50000"/>
                  </a:srgbClr>
                </a:solidFill>
              </a:rPr>
              <a:pPr>
                <a:defRPr/>
              </a:pPr>
              <a:t>16</a:t>
            </a:fld>
            <a:endParaRPr lang="zh-CN" altLang="en-US" dirty="0">
              <a:solidFill>
                <a:srgbClr val="FFFFFF">
                  <a:lumMod val="50000"/>
                </a:srgbClr>
              </a:solidFill>
            </a:endParaRPr>
          </a:p>
        </p:txBody>
      </p:sp>
      <p:sp>
        <p:nvSpPr>
          <p:cNvPr id="130" name="Rounded Rectangle 129"/>
          <p:cNvSpPr/>
          <p:nvPr/>
        </p:nvSpPr>
        <p:spPr>
          <a:xfrm>
            <a:off x="6172200" y="4419600"/>
            <a:ext cx="1413553" cy="2559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Capabilities</a:t>
            </a:r>
          </a:p>
        </p:txBody>
      </p:sp>
      <p:sp>
        <p:nvSpPr>
          <p:cNvPr id="131" name="Rounded Rectangle 130"/>
          <p:cNvSpPr/>
          <p:nvPr/>
        </p:nvSpPr>
        <p:spPr>
          <a:xfrm>
            <a:off x="6149656" y="3040972"/>
            <a:ext cx="1413553" cy="25972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Requirements</a:t>
            </a:r>
          </a:p>
        </p:txBody>
      </p:sp>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1928" y="84494"/>
            <a:ext cx="1687339" cy="499364"/>
          </a:xfrm>
          <a:prstGeom prst="rect">
            <a:avLst/>
          </a:prstGeom>
        </p:spPr>
      </p:pic>
    </p:spTree>
    <p:extLst>
      <p:ext uri="{BB962C8B-B14F-4D97-AF65-F5344CB8AC3E}">
        <p14:creationId xmlns:p14="http://schemas.microsoft.com/office/powerpoint/2010/main" val="3378438902"/>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zh-CN" dirty="0"/>
              <a:t>Properties vs. Attributes</a:t>
            </a:r>
            <a:endParaRPr lang="en-US" dirty="0"/>
          </a:p>
        </p:txBody>
      </p:sp>
      <p:sp>
        <p:nvSpPr>
          <p:cNvPr id="2" name="Slide Number Placeholder 1"/>
          <p:cNvSpPr>
            <a:spLocks noGrp="1"/>
          </p:cNvSpPr>
          <p:nvPr>
            <p:ph type="sldNum" idx="4294967295"/>
          </p:nvPr>
        </p:nvSpPr>
        <p:spPr>
          <a:xfrm>
            <a:off x="9305549" y="6501341"/>
            <a:ext cx="2844800" cy="288032"/>
          </a:xfrm>
        </p:spPr>
        <p:txBody>
          <a:bodyPr/>
          <a:lstStyle/>
          <a:p>
            <a:fld id="{F0B49140-A8CB-BA42-9146-2BFD606CBD22}" type="slidenum">
              <a:rPr lang="en-US" altLang="zh-CN" smtClean="0">
                <a:solidFill>
                  <a:srgbClr val="FFFFFF">
                    <a:lumMod val="50000"/>
                  </a:srgbClr>
                </a:solidFill>
              </a:rPr>
              <a:pPr/>
              <a:t>17</a:t>
            </a:fld>
            <a:endParaRPr lang="zh-CN" altLang="en-US">
              <a:solidFill>
                <a:srgbClr val="FFFFFF">
                  <a:lumMod val="50000"/>
                </a:srgbClr>
              </a:solidFill>
            </a:endParaRPr>
          </a:p>
        </p:txBody>
      </p:sp>
      <p:sp>
        <p:nvSpPr>
          <p:cNvPr id="46" name="Shape 864"/>
          <p:cNvSpPr txBox="1"/>
          <p:nvPr/>
        </p:nvSpPr>
        <p:spPr>
          <a:xfrm>
            <a:off x="10232715" y="4408260"/>
            <a:ext cx="469921" cy="7008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56" name="Shape 741"/>
          <p:cNvSpPr/>
          <p:nvPr/>
        </p:nvSpPr>
        <p:spPr>
          <a:xfrm>
            <a:off x="381000" y="718179"/>
            <a:ext cx="11444556" cy="6000858"/>
          </a:xfrm>
          <a:prstGeom prst="rect">
            <a:avLst/>
          </a:prstGeom>
          <a:noFill/>
          <a:ln>
            <a:noFill/>
          </a:ln>
        </p:spPr>
        <p:txBody>
          <a:bodyPr lIns="121900" tIns="60933" rIns="121900" bIns="60933" anchor="t" anchorCtr="0">
            <a:noAutofit/>
          </a:bodyPr>
          <a:lstStyle/>
          <a:p>
            <a:pPr>
              <a:buSzPct val="25000"/>
            </a:pPr>
            <a:r>
              <a:rPr lang="en-US" sz="2667" b="1" dirty="0">
                <a:solidFill>
                  <a:srgbClr val="3F51B5"/>
                </a:solidFill>
                <a:ea typeface="Calibri"/>
                <a:cs typeface="Calibri"/>
                <a:sym typeface="Calibri"/>
              </a:rPr>
              <a:t>Property (values) reflect “desired” state (design time)</a:t>
            </a:r>
          </a:p>
          <a:p>
            <a:pPr marL="692150" lvl="1" indent="-234950">
              <a:buSzPct val="100000"/>
              <a:buFont typeface="Arial" charset="0"/>
              <a:buChar char="•"/>
            </a:pPr>
            <a:r>
              <a:rPr lang="en-US" sz="2667" i="1" dirty="0">
                <a:solidFill>
                  <a:srgbClr val="000000"/>
                </a:solidFill>
                <a:ea typeface="Calibri"/>
                <a:cs typeface="Calibri"/>
                <a:sym typeface="Calibri"/>
              </a:rPr>
              <a:t>Pre-deployment (desired state)</a:t>
            </a:r>
          </a:p>
          <a:p>
            <a:pPr marL="1149350" lvl="2" indent="-234950">
              <a:buSzPct val="100000"/>
              <a:buFont typeface="Arial" charset="0"/>
              <a:buChar char="•"/>
            </a:pPr>
            <a:r>
              <a:rPr lang="en-US" sz="2000" i="1" dirty="0">
                <a:solidFill>
                  <a:srgbClr val="000000"/>
                </a:solidFill>
                <a:ea typeface="Calibri"/>
                <a:cs typeface="Calibri"/>
                <a:sym typeface="Calibri"/>
              </a:rPr>
              <a:t>Reflects desired/optimal config of service creator (submitter)	</a:t>
            </a:r>
          </a:p>
          <a:p>
            <a:pPr marL="1149350" lvl="2" indent="-234950">
              <a:buSzPct val="100000"/>
              <a:buFont typeface="Arial" charset="0"/>
              <a:buChar char="•"/>
            </a:pPr>
            <a:r>
              <a:rPr lang="en-US" sz="2000" i="1" dirty="0">
                <a:solidFill>
                  <a:srgbClr val="000000"/>
                </a:solidFill>
                <a:ea typeface="Calibri"/>
                <a:cs typeface="Calibri"/>
                <a:sym typeface="Calibri"/>
              </a:rPr>
              <a:t>Includes Properties within a Node Type’s listed Capabilities (Capability Types)</a:t>
            </a:r>
          </a:p>
          <a:p>
            <a:pPr marL="692150" lvl="1" indent="-234950">
              <a:buSzPct val="100000"/>
              <a:buFont typeface="Arial" charset="0"/>
              <a:buChar char="•"/>
            </a:pPr>
            <a:r>
              <a:rPr lang="en-US" sz="2667" i="1" dirty="0">
                <a:solidFill>
                  <a:srgbClr val="000000"/>
                </a:solidFill>
                <a:ea typeface="Calibri"/>
                <a:cs typeface="Calibri"/>
                <a:sym typeface="Calibri"/>
              </a:rPr>
              <a:t>TOSCA Orchestrators imperative is to ”get it running”</a:t>
            </a:r>
          </a:p>
          <a:p>
            <a:pPr marL="1149350" lvl="2" indent="-234950">
              <a:buSzPct val="100000"/>
              <a:buFont typeface="Arial" charset="0"/>
              <a:buChar char="•"/>
            </a:pPr>
            <a:r>
              <a:rPr lang="en-US" sz="2000" i="1" dirty="0">
                <a:solidFill>
                  <a:srgbClr val="000000"/>
                </a:solidFill>
                <a:ea typeface="Calibri"/>
                <a:cs typeface="Calibri"/>
                <a:sym typeface="Calibri"/>
              </a:rPr>
              <a:t>Unless marked explicitly as “required”</a:t>
            </a:r>
          </a:p>
          <a:p>
            <a:pPr marL="1149350" lvl="2" indent="-234950">
              <a:buSzPct val="100000"/>
              <a:buFont typeface="Arial" charset="0"/>
              <a:buChar char="•"/>
            </a:pPr>
            <a:r>
              <a:rPr lang="en-US" sz="2000" i="1" dirty="0">
                <a:solidFill>
                  <a:srgbClr val="000000"/>
                </a:solidFill>
                <a:ea typeface="Calibri"/>
                <a:cs typeface="Calibri"/>
                <a:sym typeface="Calibri"/>
              </a:rPr>
              <a:t>TOSCA Normative Node Types ~99% of all Properties are “optional”</a:t>
            </a:r>
          </a:p>
          <a:p>
            <a:pPr marL="1149350" lvl="2" indent="-234950">
              <a:buSzPct val="100000"/>
              <a:buFont typeface="Arial" charset="0"/>
              <a:buChar char="•"/>
            </a:pPr>
            <a:endParaRPr lang="en-US" sz="1100" i="1" dirty="0">
              <a:solidFill>
                <a:srgbClr val="000000"/>
              </a:solidFill>
              <a:ea typeface="Calibri"/>
              <a:cs typeface="Calibri"/>
              <a:sym typeface="Calibri"/>
            </a:endParaRPr>
          </a:p>
          <a:p>
            <a:pPr>
              <a:buSzPct val="100000"/>
            </a:pPr>
            <a:r>
              <a:rPr lang="en-US" sz="2667" b="1" dirty="0">
                <a:solidFill>
                  <a:srgbClr val="3F51B5"/>
                </a:solidFill>
                <a:ea typeface="Calibri"/>
                <a:cs typeface="Calibri"/>
                <a:sym typeface="Calibri"/>
              </a:rPr>
              <a:t>Attribute (values) reports “actual” state (run-time)</a:t>
            </a:r>
          </a:p>
          <a:p>
            <a:pPr marL="692150" lvl="1" indent="-234950">
              <a:buSzPct val="100000"/>
              <a:buFont typeface="Arial" charset="0"/>
              <a:buChar char="•"/>
            </a:pPr>
            <a:r>
              <a:rPr lang="en-US" sz="2667" i="1" dirty="0">
                <a:solidFill>
                  <a:srgbClr val="000000"/>
                </a:solidFill>
                <a:ea typeface="Calibri"/>
                <a:cs typeface="Calibri"/>
                <a:sym typeface="Calibri"/>
              </a:rPr>
              <a:t>Post-deployment (actual state)</a:t>
            </a:r>
          </a:p>
          <a:p>
            <a:pPr marL="1149350" lvl="2" indent="-234950">
              <a:buSzPct val="100000"/>
              <a:buFont typeface="Arial" charset="0"/>
              <a:buChar char="•"/>
            </a:pPr>
            <a:r>
              <a:rPr lang="en-US" sz="2000" i="1" dirty="0">
                <a:solidFill>
                  <a:srgbClr val="000000"/>
                </a:solidFill>
                <a:ea typeface="Calibri"/>
                <a:cs typeface="Calibri"/>
                <a:sym typeface="Calibri"/>
              </a:rPr>
              <a:t>Reflects “best match” Orchestrator could achieve on target platform</a:t>
            </a:r>
          </a:p>
          <a:p>
            <a:pPr marL="1149350" lvl="2" indent="-234950">
              <a:buSzPct val="100000"/>
              <a:buFont typeface="Arial" charset="0"/>
              <a:buChar char="•"/>
            </a:pPr>
            <a:endParaRPr lang="en-US" sz="1100" i="1" dirty="0">
              <a:solidFill>
                <a:srgbClr val="000000"/>
              </a:solidFill>
              <a:ea typeface="Calibri"/>
              <a:cs typeface="Calibri"/>
              <a:sym typeface="Calibri"/>
            </a:endParaRPr>
          </a:p>
          <a:p>
            <a:pPr>
              <a:buSzPct val="100000"/>
            </a:pPr>
            <a:r>
              <a:rPr lang="en-US" sz="2667" b="1" dirty="0">
                <a:solidFill>
                  <a:srgbClr val="3F51B5"/>
                </a:solidFill>
                <a:ea typeface="Calibri"/>
                <a:cs typeface="Calibri"/>
                <a:sym typeface="Calibri"/>
              </a:rPr>
              <a:t>ALL Properties have implicit Attributes</a:t>
            </a:r>
            <a:endParaRPr lang="en-US" dirty="0">
              <a:solidFill>
                <a:srgbClr val="000000"/>
              </a:solidFill>
              <a:ea typeface="Calibri"/>
              <a:cs typeface="Calibri"/>
              <a:sym typeface="Calibri"/>
            </a:endParaRPr>
          </a:p>
          <a:p>
            <a:pPr marL="692150" lvl="1" indent="-234950">
              <a:buSzPct val="100000"/>
              <a:buFont typeface="Arial" charset="0"/>
              <a:buChar char="•"/>
            </a:pPr>
            <a:r>
              <a:rPr lang="en-US" sz="2000" i="1" dirty="0">
                <a:solidFill>
                  <a:srgbClr val="000000"/>
                </a:solidFill>
                <a:ea typeface="Calibri"/>
                <a:cs typeface="Calibri"/>
                <a:sym typeface="Calibri"/>
              </a:rPr>
              <a:t>Once instantiated, the actual values are obtainable via attributes with the same name as the corresponding property (TOSCA/YAML 1.1 - </a:t>
            </a:r>
            <a:r>
              <a:rPr lang="en-US" i="1" dirty="0"/>
              <a:t>Example 23 - Properties reflected as attributes</a:t>
            </a:r>
            <a:endParaRPr lang="en-US" sz="2000" i="1" dirty="0">
              <a:solidFill>
                <a:srgbClr val="000000"/>
              </a:solidFill>
              <a:ea typeface="Calibri"/>
              <a:cs typeface="Calibri"/>
              <a:sym typeface="Calibri"/>
            </a:endParaRPr>
          </a:p>
          <a:p>
            <a:pPr marL="692150" lvl="1" indent="-234950">
              <a:buSzPct val="100000"/>
              <a:buFont typeface="Arial" charset="0"/>
              <a:buChar char="•"/>
            </a:pPr>
            <a:r>
              <a:rPr lang="en-US" sz="2000" i="1" dirty="0">
                <a:solidFill>
                  <a:srgbClr val="000000"/>
                </a:solidFill>
                <a:ea typeface="Calibri"/>
                <a:cs typeface="Calibri"/>
                <a:sym typeface="Calibri"/>
              </a:rPr>
              <a:t>Recognition of an “instance model” accessible by Nodes (templates) within a Service Template during Orchestration (via “</a:t>
            </a:r>
            <a:r>
              <a:rPr lang="en-US" sz="2000" i="1" dirty="0" err="1">
                <a:solidFill>
                  <a:srgbClr val="000000"/>
                </a:solidFill>
                <a:ea typeface="Calibri"/>
                <a:cs typeface="Calibri"/>
                <a:sym typeface="Calibri"/>
              </a:rPr>
              <a:t>getAttribute</a:t>
            </a:r>
            <a:r>
              <a:rPr lang="en-US" sz="2000" i="1" dirty="0">
                <a:solidFill>
                  <a:srgbClr val="000000"/>
                </a:solidFill>
                <a:ea typeface="Calibri"/>
                <a:cs typeface="Calibri"/>
                <a:sym typeface="Calibri"/>
              </a:rPr>
              <a:t>()” intrinsic function)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7461" y="105276"/>
            <a:ext cx="1687339" cy="499364"/>
          </a:xfrm>
          <a:prstGeom prst="rect">
            <a:avLst/>
          </a:prstGeom>
        </p:spPr>
      </p:pic>
    </p:spTree>
    <p:extLst>
      <p:ext uri="{BB962C8B-B14F-4D97-AF65-F5344CB8AC3E}">
        <p14:creationId xmlns:p14="http://schemas.microsoft.com/office/powerpoint/2010/main" val="503072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TOSCA Supports</a:t>
            </a:r>
            <a:r>
              <a:rPr lang="mr-IN" dirty="0"/>
              <a:t>…</a:t>
            </a:r>
            <a:r>
              <a:rPr lang="en-US" dirty="0"/>
              <a:t> Custom Data Types</a:t>
            </a:r>
          </a:p>
        </p:txBody>
      </p:sp>
      <p:sp>
        <p:nvSpPr>
          <p:cNvPr id="8" name="Rectangle 7"/>
          <p:cNvSpPr/>
          <p:nvPr/>
        </p:nvSpPr>
        <p:spPr>
          <a:xfrm>
            <a:off x="381000" y="1425456"/>
            <a:ext cx="4648200" cy="1938992"/>
          </a:xfrm>
          <a:prstGeom prst="rect">
            <a:avLst/>
          </a:prstGeom>
          <a:solidFill>
            <a:schemeClr val="bg1">
              <a:lumMod val="95000"/>
            </a:schemeClr>
          </a:solidFill>
        </p:spPr>
        <p:txBody>
          <a:bodyPr wrap="square">
            <a:spAutoFit/>
          </a:bodyPr>
          <a:lstStyle/>
          <a:p>
            <a:r>
              <a:rPr lang="mr-IN" sz="1200" dirty="0">
                <a:solidFill>
                  <a:srgbClr val="000000"/>
                </a:solidFill>
                <a:latin typeface="Consolas" charset="0"/>
                <a:ea typeface="Consolas" charset="0"/>
                <a:cs typeface="Consolas" charset="0"/>
              </a:rPr>
              <a:t>&lt;</a:t>
            </a:r>
            <a:r>
              <a:rPr lang="en-US" sz="1200" u="sng" dirty="0">
                <a:solidFill>
                  <a:srgbClr val="0432FF"/>
                </a:solidFill>
                <a:latin typeface="Consolas" charset="0"/>
                <a:ea typeface="Consolas" charset="0"/>
                <a:cs typeface="Consolas" charset="0"/>
                <a:hlinkClick r:id="" action="ppaction://noaction"/>
              </a:rPr>
              <a:t>data_type_name</a:t>
            </a:r>
            <a:r>
              <a:rPr lang="mr-IN" sz="1200" dirty="0">
                <a:solidFill>
                  <a:srgbClr val="0432FF"/>
                </a:solidFill>
                <a:latin typeface="Consolas" charset="0"/>
                <a:ea typeface="Consolas" charset="0"/>
                <a:cs typeface="Consolas" charset="0"/>
                <a:hlinkClick r:id="" action="ppaction://noaction"/>
              </a:rPr>
              <a:t>&gt;: </a:t>
            </a:r>
          </a:p>
          <a:p>
            <a:r>
              <a:rPr lang="en-US" sz="1200" dirty="0">
                <a:solidFill>
                  <a:srgbClr val="000000"/>
                </a:solidFill>
                <a:latin typeface="Consolas" charset="0"/>
                <a:ea typeface="Consolas" charset="0"/>
                <a:cs typeface="Consolas" charset="0"/>
              </a:rPr>
              <a:t>  derived_from: &lt;</a:t>
            </a:r>
            <a:r>
              <a:rPr lang="en-US" sz="1200" u="sng" dirty="0">
                <a:solidFill>
                  <a:srgbClr val="0432FF"/>
                </a:solidFill>
                <a:latin typeface="Consolas" charset="0"/>
                <a:ea typeface="Consolas" charset="0"/>
                <a:cs typeface="Consolas" charset="0"/>
                <a:hlinkClick r:id="" action="ppaction://noaction"/>
              </a:rPr>
              <a:t>existing_type_name</a:t>
            </a:r>
            <a:r>
              <a:rPr lang="en-US" sz="1200" dirty="0">
                <a:solidFill>
                  <a:srgbClr val="000000"/>
                </a:solidFill>
                <a:latin typeface="Consolas" charset="0"/>
                <a:ea typeface="Consolas" charset="0"/>
                <a:cs typeface="Consolas" charset="0"/>
              </a:rPr>
              <a:t>&gt;</a:t>
            </a:r>
          </a:p>
          <a:p>
            <a:r>
              <a:rPr lang="en-US" sz="1200" dirty="0">
                <a:solidFill>
                  <a:srgbClr val="000000"/>
                </a:solidFill>
                <a:latin typeface="Consolas" charset="0"/>
                <a:ea typeface="Consolas" charset="0"/>
                <a:cs typeface="Consolas" charset="0"/>
              </a:rPr>
              <a:t>  version: &lt;</a:t>
            </a:r>
            <a:r>
              <a:rPr lang="en-US" sz="1200" u="sng" dirty="0">
                <a:solidFill>
                  <a:srgbClr val="0432FF"/>
                </a:solidFill>
                <a:latin typeface="Consolas" charset="0"/>
                <a:ea typeface="Consolas" charset="0"/>
                <a:cs typeface="Consolas" charset="0"/>
                <a:hlinkClick r:id="" action="ppaction://noaction"/>
              </a:rPr>
              <a:t>version_number</a:t>
            </a:r>
            <a:r>
              <a:rPr lang="en-US" sz="1200" dirty="0">
                <a:solidFill>
                  <a:srgbClr val="000000"/>
                </a:solidFill>
                <a:latin typeface="Consolas" charset="0"/>
                <a:ea typeface="Consolas" charset="0"/>
                <a:cs typeface="Consolas" charset="0"/>
              </a:rPr>
              <a:t>&gt;</a:t>
            </a:r>
          </a:p>
          <a:p>
            <a:r>
              <a:rPr lang="en-US" sz="1200" dirty="0">
                <a:solidFill>
                  <a:srgbClr val="0432FF"/>
                </a:solidFill>
                <a:latin typeface="Consolas" charset="0"/>
                <a:ea typeface="Consolas" charset="0"/>
                <a:cs typeface="Consolas" charset="0"/>
              </a:rPr>
              <a:t>  </a:t>
            </a:r>
            <a:r>
              <a:rPr lang="en-US" sz="1200" dirty="0">
                <a:solidFill>
                  <a:srgbClr val="000000"/>
                </a:solidFill>
                <a:latin typeface="Consolas" charset="0"/>
                <a:ea typeface="Consolas" charset="0"/>
                <a:cs typeface="Consolas" charset="0"/>
              </a:rPr>
              <a:t>metadata: </a:t>
            </a:r>
          </a:p>
          <a:p>
            <a:r>
              <a:rPr lang="mr-IN" sz="1200" dirty="0">
                <a:solidFill>
                  <a:srgbClr val="000000"/>
                </a:solidFill>
                <a:latin typeface="Consolas" charset="0"/>
                <a:ea typeface="Consolas" charset="0"/>
                <a:cs typeface="Consolas" charset="0"/>
              </a:rPr>
              <a:t>    &lt;</a:t>
            </a:r>
            <a:r>
              <a:rPr lang="en-US" sz="1200" u="sng" dirty="0">
                <a:solidFill>
                  <a:srgbClr val="0432FF"/>
                </a:solidFill>
                <a:latin typeface="Consolas" charset="0"/>
                <a:ea typeface="Consolas" charset="0"/>
                <a:cs typeface="Consolas" charset="0"/>
                <a:hlinkClick r:id="" action="ppaction://noaction"/>
              </a:rPr>
              <a:t>map</a:t>
            </a:r>
            <a:r>
              <a:rPr lang="en-US" sz="1200" dirty="0">
                <a:solidFill>
                  <a:srgbClr val="0432FF"/>
                </a:solidFill>
                <a:latin typeface="Consolas" charset="0"/>
                <a:ea typeface="Consolas" charset="0"/>
                <a:cs typeface="Consolas" charset="0"/>
                <a:hlinkClick r:id="" action="ppaction://noaction"/>
              </a:rPr>
              <a:t> of </a:t>
            </a:r>
            <a:r>
              <a:rPr lang="en-US" sz="1200" u="sng" dirty="0">
                <a:solidFill>
                  <a:srgbClr val="0432FF"/>
                </a:solidFill>
                <a:latin typeface="Consolas" charset="0"/>
                <a:ea typeface="Consolas" charset="0"/>
                <a:cs typeface="Consolas" charset="0"/>
                <a:hlinkClick r:id="" action="ppaction://noaction"/>
              </a:rPr>
              <a:t>string</a:t>
            </a:r>
            <a:r>
              <a:rPr lang="en-US" sz="1200" dirty="0">
                <a:solidFill>
                  <a:srgbClr val="000000"/>
                </a:solidFill>
                <a:latin typeface="Consolas" charset="0"/>
                <a:ea typeface="Consolas" charset="0"/>
                <a:cs typeface="Consolas" charset="0"/>
              </a:rPr>
              <a:t>&gt;</a:t>
            </a:r>
          </a:p>
          <a:p>
            <a:r>
              <a:rPr lang="en-US" sz="1200" dirty="0">
                <a:solidFill>
                  <a:srgbClr val="000000"/>
                </a:solidFill>
                <a:latin typeface="Consolas" charset="0"/>
                <a:ea typeface="Consolas" charset="0"/>
                <a:cs typeface="Consolas" charset="0"/>
              </a:rPr>
              <a:t>  description: &lt;</a:t>
            </a:r>
            <a:r>
              <a:rPr lang="en-US" sz="1200" u="sng" dirty="0">
                <a:solidFill>
                  <a:srgbClr val="0432FF"/>
                </a:solidFill>
                <a:latin typeface="Consolas" charset="0"/>
                <a:ea typeface="Consolas" charset="0"/>
                <a:cs typeface="Consolas" charset="0"/>
                <a:hlinkClick r:id="" action="ppaction://noaction"/>
              </a:rPr>
              <a:t>datatype_description</a:t>
            </a:r>
            <a:r>
              <a:rPr lang="en-US" sz="1200" dirty="0">
                <a:solidFill>
                  <a:srgbClr val="000000"/>
                </a:solidFill>
                <a:latin typeface="Consolas" charset="0"/>
                <a:ea typeface="Consolas" charset="0"/>
                <a:cs typeface="Consolas" charset="0"/>
              </a:rPr>
              <a:t>&gt;</a:t>
            </a:r>
          </a:p>
          <a:p>
            <a:r>
              <a:rPr lang="en-US" sz="1200" dirty="0">
                <a:solidFill>
                  <a:srgbClr val="000000"/>
                </a:solidFill>
                <a:latin typeface="Consolas" charset="0"/>
                <a:ea typeface="Consolas" charset="0"/>
                <a:cs typeface="Consolas" charset="0"/>
              </a:rPr>
              <a:t>  constraints:</a:t>
            </a:r>
          </a:p>
          <a:p>
            <a:r>
              <a:rPr lang="mr-IN" sz="1200" dirty="0">
                <a:solidFill>
                  <a:srgbClr val="000000"/>
                </a:solidFill>
                <a:latin typeface="Consolas" charset="0"/>
                <a:ea typeface="Consolas" charset="0"/>
                <a:cs typeface="Consolas" charset="0"/>
              </a:rPr>
              <a:t>    - &lt;</a:t>
            </a:r>
            <a:r>
              <a:rPr lang="en-US" sz="1200" u="sng" dirty="0">
                <a:solidFill>
                  <a:srgbClr val="0432FF"/>
                </a:solidFill>
                <a:latin typeface="Consolas" charset="0"/>
                <a:ea typeface="Consolas" charset="0"/>
                <a:cs typeface="Consolas" charset="0"/>
                <a:hlinkClick r:id="" action="ppaction://noaction"/>
              </a:rPr>
              <a:t>type_constraints</a:t>
            </a:r>
            <a:r>
              <a:rPr lang="en-US" sz="1200" dirty="0">
                <a:solidFill>
                  <a:srgbClr val="000000"/>
                </a:solidFill>
                <a:latin typeface="Consolas" charset="0"/>
                <a:ea typeface="Consolas" charset="0"/>
                <a:cs typeface="Consolas" charset="0"/>
              </a:rPr>
              <a:t>&gt; </a:t>
            </a:r>
          </a:p>
          <a:p>
            <a:r>
              <a:rPr lang="en-US" sz="1200" dirty="0">
                <a:solidFill>
                  <a:srgbClr val="000000"/>
                </a:solidFill>
                <a:latin typeface="Consolas" charset="0"/>
                <a:ea typeface="Consolas" charset="0"/>
                <a:cs typeface="Consolas" charset="0"/>
              </a:rPr>
              <a:t>  properties:</a:t>
            </a:r>
          </a:p>
          <a:p>
            <a:r>
              <a:rPr lang="mr-IN" sz="1200" dirty="0">
                <a:solidFill>
                  <a:srgbClr val="000000"/>
                </a:solidFill>
                <a:latin typeface="Consolas" charset="0"/>
                <a:ea typeface="Consolas" charset="0"/>
                <a:cs typeface="Consolas" charset="0"/>
              </a:rPr>
              <a:t>    &lt;</a:t>
            </a:r>
            <a:r>
              <a:rPr lang="en-US" sz="1200" u="sng" dirty="0">
                <a:solidFill>
                  <a:srgbClr val="0432FF"/>
                </a:solidFill>
                <a:latin typeface="Consolas" charset="0"/>
                <a:ea typeface="Consolas" charset="0"/>
                <a:cs typeface="Consolas" charset="0"/>
                <a:hlinkClick r:id="" action="ppaction://noaction"/>
              </a:rPr>
              <a:t>property_definitions</a:t>
            </a:r>
            <a:r>
              <a:rPr lang="en-US" sz="1200" dirty="0">
                <a:solidFill>
                  <a:srgbClr val="000000"/>
                </a:solidFill>
                <a:latin typeface="Consolas" charset="0"/>
                <a:ea typeface="Consolas" charset="0"/>
                <a:cs typeface="Consolas" charset="0"/>
              </a:rPr>
              <a:t>&gt;</a:t>
            </a:r>
            <a:endParaRPr lang="en-US" sz="1200" dirty="0">
              <a:solidFill>
                <a:srgbClr val="000000"/>
              </a:solidFill>
              <a:latin typeface="Consolas" charset="0"/>
              <a:ea typeface="Consolas" charset="0"/>
              <a:cs typeface="Consolas" charset="0"/>
              <a:hlinkClick r:id="" action="ppaction://noaction"/>
            </a:endParaRPr>
          </a:p>
        </p:txBody>
      </p:sp>
      <p:sp>
        <p:nvSpPr>
          <p:cNvPr id="10" name="Rectangle 9"/>
          <p:cNvSpPr/>
          <p:nvPr/>
        </p:nvSpPr>
        <p:spPr>
          <a:xfrm>
            <a:off x="237930" y="3866709"/>
            <a:ext cx="10109755" cy="2477601"/>
          </a:xfrm>
          <a:prstGeom prst="rect">
            <a:avLst/>
          </a:prstGeom>
        </p:spPr>
        <p:txBody>
          <a:bodyPr wrap="none">
            <a:spAutoFit/>
          </a:bodyPr>
          <a:lstStyle/>
          <a:p>
            <a:r>
              <a:rPr lang="en-US" sz="2000" b="1" noProof="1">
                <a:solidFill>
                  <a:srgbClr val="3F51B5"/>
                </a:solidFill>
              </a:rPr>
              <a:t>(Normative) Data Types can be defined in Profiles</a:t>
            </a:r>
          </a:p>
          <a:p>
            <a:endParaRPr lang="en-US" sz="800" b="1" noProof="1">
              <a:solidFill>
                <a:srgbClr val="3F51B5"/>
              </a:solidFill>
            </a:endParaRPr>
          </a:p>
          <a:p>
            <a:pPr marL="742950" lvl="1" indent="-285750">
              <a:buFont typeface="Arial" charset="0"/>
              <a:buChar char="•"/>
            </a:pPr>
            <a:r>
              <a:rPr lang="en-US" sz="2000" noProof="1">
                <a:solidFill>
                  <a:srgbClr val="000000"/>
                </a:solidFill>
              </a:rPr>
              <a:t>All TOSCA Data Types should derived from TOSCA Root Data Type </a:t>
            </a:r>
            <a:r>
              <a:rPr lang="en-US" sz="2000" i="1" noProof="1">
                <a:solidFill>
                  <a:srgbClr val="000000"/>
                </a:solidFill>
              </a:rPr>
              <a:t>(tosca.datatypes.Root)</a:t>
            </a:r>
          </a:p>
          <a:p>
            <a:pPr marL="742950" lvl="1" indent="-285750">
              <a:buFont typeface="Arial" charset="0"/>
              <a:buChar char="•"/>
            </a:pPr>
            <a:r>
              <a:rPr lang="en-US" sz="2000" noProof="1">
                <a:solidFill>
                  <a:srgbClr val="000000"/>
                </a:solidFill>
              </a:rPr>
              <a:t>TOSCA v1.0 defines a small set of normative types (for optional reuse)</a:t>
            </a:r>
            <a:r>
              <a:rPr lang="mr-IN" sz="2000" noProof="1">
                <a:solidFill>
                  <a:srgbClr val="000000"/>
                </a:solidFill>
              </a:rPr>
              <a:t>…</a:t>
            </a:r>
            <a:r>
              <a:rPr lang="en-US" sz="2000" noProof="1">
                <a:solidFill>
                  <a:srgbClr val="000000"/>
                </a:solidFill>
              </a:rPr>
              <a:t> </a:t>
            </a:r>
          </a:p>
          <a:p>
            <a:pPr marL="1200150" lvl="2" indent="-285750">
              <a:buFont typeface="Arial" charset="0"/>
              <a:buChar char="•"/>
            </a:pPr>
            <a:r>
              <a:rPr lang="en-US" b="1" u="sng" noProof="1">
                <a:solidFill>
                  <a:srgbClr val="000000"/>
                </a:solidFill>
              </a:rPr>
              <a:t>tosca.datatypes.Credential</a:t>
            </a:r>
            <a:r>
              <a:rPr lang="en-US" b="1" noProof="1">
                <a:solidFill>
                  <a:srgbClr val="000000"/>
                </a:solidFill>
              </a:rPr>
              <a:t> </a:t>
            </a:r>
          </a:p>
          <a:p>
            <a:pPr marL="1657350" lvl="3" indent="-285750">
              <a:buFont typeface="Arial" charset="0"/>
              <a:buChar char="•"/>
            </a:pPr>
            <a:r>
              <a:rPr lang="en-US" sz="1100" noProof="1">
                <a:solidFill>
                  <a:srgbClr val="000000"/>
                </a:solidFill>
              </a:rPr>
              <a:t>Supports HTTP Basic Auth, X-Auth-Token, OAuth, OpenStack SSH keypair, etc.</a:t>
            </a:r>
          </a:p>
          <a:p>
            <a:pPr marL="1200150" lvl="2" indent="-285750">
              <a:buFont typeface="Arial" charset="0"/>
              <a:buChar char="•"/>
            </a:pPr>
            <a:r>
              <a:rPr lang="en-US" b="1" noProof="1">
                <a:solidFill>
                  <a:srgbClr val="000000"/>
                </a:solidFill>
              </a:rPr>
              <a:t>tosca.datatypes.TimeInterval</a:t>
            </a:r>
          </a:p>
          <a:p>
            <a:pPr marL="1657350" lvl="3" indent="-285750">
              <a:buFont typeface="Arial" charset="0"/>
              <a:buChar char="•"/>
            </a:pPr>
            <a:r>
              <a:rPr lang="fr-FR" sz="1200" noProof="1">
                <a:solidFill>
                  <a:srgbClr val="000000"/>
                </a:solidFill>
              </a:rPr>
              <a:t>YAML ISO 8601 format to declare the start and end times</a:t>
            </a:r>
            <a:r>
              <a:rPr lang="en-US" sz="1200" noProof="1">
                <a:solidFill>
                  <a:srgbClr val="000000"/>
                </a:solidFill>
              </a:rPr>
              <a:t> (useful for Policy / Monitoring)</a:t>
            </a:r>
          </a:p>
          <a:p>
            <a:pPr marL="1200150" lvl="2" indent="-285750">
              <a:buFont typeface="Arial" charset="0"/>
              <a:buChar char="•"/>
            </a:pPr>
            <a:r>
              <a:rPr lang="en-US" sz="1600" b="1" noProof="1">
                <a:solidFill>
                  <a:srgbClr val="000000"/>
                </a:solidFill>
              </a:rPr>
              <a:t>tosca.datatypes.NetworkInfo, PortInfo, PortSpec</a:t>
            </a:r>
          </a:p>
          <a:p>
            <a:pPr marL="1657350" lvl="3" indent="-285750">
              <a:buFont typeface="Arial" charset="0"/>
              <a:buChar char="•"/>
            </a:pPr>
            <a:r>
              <a:rPr lang="en-US" sz="1200" noProof="1">
                <a:solidFill>
                  <a:srgbClr val="000000"/>
                </a:solidFill>
              </a:rPr>
              <a:t>Typical IaaS Network data (compatible with OpenStack)</a:t>
            </a:r>
            <a:endParaRPr lang="en-US" sz="1600" noProof="1">
              <a:solidFill>
                <a:srgbClr val="000000"/>
              </a:solidFill>
            </a:endParaRPr>
          </a:p>
        </p:txBody>
      </p:sp>
      <p:sp>
        <p:nvSpPr>
          <p:cNvPr id="11" name="Rectangle 10"/>
          <p:cNvSpPr/>
          <p:nvPr/>
        </p:nvSpPr>
        <p:spPr>
          <a:xfrm>
            <a:off x="237930" y="851051"/>
            <a:ext cx="4370940" cy="369332"/>
          </a:xfrm>
          <a:prstGeom prst="rect">
            <a:avLst/>
          </a:prstGeom>
        </p:spPr>
        <p:txBody>
          <a:bodyPr wrap="none">
            <a:spAutoFit/>
          </a:bodyPr>
          <a:lstStyle/>
          <a:p>
            <a:r>
              <a:rPr lang="en-US" b="1" dirty="0">
                <a:solidFill>
                  <a:srgbClr val="3F51B5"/>
                </a:solidFill>
                <a:ea typeface="Calibri"/>
                <a:cs typeface="Calibri"/>
                <a:sym typeface="Calibri"/>
              </a:rPr>
              <a:t>These Data Types can be used on Properties</a:t>
            </a:r>
            <a:endParaRPr lang="en-US" b="1" dirty="0">
              <a:solidFill>
                <a:srgbClr val="000000"/>
              </a:solidFill>
            </a:endParaRPr>
          </a:p>
        </p:txBody>
      </p:sp>
      <p:sp>
        <p:nvSpPr>
          <p:cNvPr id="12" name="Line Callout 2 (Border and Accent Bar) 11"/>
          <p:cNvSpPr/>
          <p:nvPr/>
        </p:nvSpPr>
        <p:spPr>
          <a:xfrm>
            <a:off x="5292807" y="1035717"/>
            <a:ext cx="2699373" cy="1196947"/>
          </a:xfrm>
          <a:prstGeom prst="accentBorderCallout2">
            <a:avLst>
              <a:gd name="adj1" fmla="val 35083"/>
              <a:gd name="adj2" fmla="val -4304"/>
              <a:gd name="adj3" fmla="val 36593"/>
              <a:gd name="adj4" fmla="val -12732"/>
              <a:gd name="adj5" fmla="val 74073"/>
              <a:gd name="adj6" fmla="val -66050"/>
            </a:avLst>
          </a:prstGeom>
          <a:solidFill>
            <a:schemeClr val="accent1">
              <a:lumMod val="20000"/>
              <a:lumOff val="80000"/>
              <a:alpha val="67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1400" i="1" dirty="0">
                <a:solidFill>
                  <a:srgbClr val="000000">
                    <a:lumMod val="75000"/>
                    <a:lumOff val="25000"/>
                  </a:srgbClr>
                </a:solidFill>
                <a:sym typeface="Verdana" charset="0"/>
              </a:rPr>
              <a:t>Includes:</a:t>
            </a:r>
          </a:p>
          <a:p>
            <a:pPr marL="285750" indent="-285750">
              <a:buFont typeface="Arial" charset="0"/>
              <a:buChar char="•"/>
            </a:pPr>
            <a:r>
              <a:rPr lang="en-US" altLang="zh-CN" i="1" dirty="0">
                <a:solidFill>
                  <a:srgbClr val="000000">
                    <a:lumMod val="75000"/>
                    <a:lumOff val="25000"/>
                  </a:srgbClr>
                </a:solidFill>
                <a:sym typeface="Verdana" charset="0"/>
              </a:rPr>
              <a:t>Type Derivation </a:t>
            </a:r>
            <a:r>
              <a:rPr lang="en-US" altLang="zh-CN" sz="1400" i="1" dirty="0">
                <a:solidFill>
                  <a:srgbClr val="000000">
                    <a:lumMod val="75000"/>
                    <a:lumOff val="25000"/>
                  </a:srgbClr>
                </a:solidFill>
                <a:sym typeface="Verdana" charset="0"/>
              </a:rPr>
              <a:t>(Inheritance)</a:t>
            </a:r>
          </a:p>
          <a:p>
            <a:pPr marL="285750" indent="-285750">
              <a:buFont typeface="Arial" charset="0"/>
              <a:buChar char="•"/>
            </a:pPr>
            <a:r>
              <a:rPr lang="en-US" altLang="zh-CN" i="1" dirty="0">
                <a:solidFill>
                  <a:srgbClr val="000000">
                    <a:lumMod val="75000"/>
                    <a:lumOff val="25000"/>
                  </a:srgbClr>
                </a:solidFill>
                <a:sym typeface="Verdana" charset="0"/>
              </a:rPr>
              <a:t>Versioning</a:t>
            </a:r>
            <a:endParaRPr lang="zh-CN" altLang="en-US" i="1" dirty="0">
              <a:solidFill>
                <a:srgbClr val="000000">
                  <a:lumMod val="75000"/>
                  <a:lumOff val="25000"/>
                </a:srgbClr>
              </a:solidFill>
              <a:sym typeface="Verdana"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1928" y="84494"/>
            <a:ext cx="1687339" cy="499364"/>
          </a:xfrm>
          <a:prstGeom prst="rect">
            <a:avLst/>
          </a:prstGeom>
        </p:spPr>
      </p:pic>
    </p:spTree>
    <p:extLst>
      <p:ext uri="{BB962C8B-B14F-4D97-AF65-F5344CB8AC3E}">
        <p14:creationId xmlns:p14="http://schemas.microsoft.com/office/powerpoint/2010/main" val="358821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Lifecycle – TOSCA has Standardized Lifecycle &amp; States</a:t>
            </a:r>
          </a:p>
        </p:txBody>
      </p:sp>
      <p:grpSp>
        <p:nvGrpSpPr>
          <p:cNvPr id="3" name="Group 10"/>
          <p:cNvGrpSpPr>
            <a:grpSpLocks/>
          </p:cNvGrpSpPr>
          <p:nvPr/>
        </p:nvGrpSpPr>
        <p:grpSpPr bwMode="auto">
          <a:xfrm>
            <a:off x="563328" y="1895485"/>
            <a:ext cx="2019300" cy="2931584"/>
            <a:chOff x="861060" y="1069127"/>
            <a:chExt cx="1515531" cy="2009902"/>
          </a:xfrm>
        </p:grpSpPr>
        <p:sp>
          <p:nvSpPr>
            <p:cNvPr id="4" name="Web Server Tier"/>
            <p:cNvSpPr>
              <a:spLocks noChangeArrowheads="1"/>
            </p:cNvSpPr>
            <p:nvPr/>
          </p:nvSpPr>
          <p:spPr bwMode="auto">
            <a:xfrm>
              <a:off x="861060" y="1069127"/>
              <a:ext cx="1515531" cy="2009902"/>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i="1" dirty="0">
                  <a:solidFill>
                    <a:srgbClr val="000000"/>
                  </a:solidFill>
                  <a:latin typeface="Calibri" panose="020F0502020204030204"/>
                  <a:ea typeface="宋体" pitchFamily="2" charset="-122"/>
                  <a:sym typeface="Arial" pitchFamily="34" charset="0"/>
                </a:rPr>
                <a:t>my_resource_name</a:t>
              </a:r>
            </a:p>
          </p:txBody>
        </p:sp>
        <p:sp>
          <p:nvSpPr>
            <p:cNvPr id="5" name="Rectangle 12"/>
            <p:cNvSpPr/>
            <p:nvPr/>
          </p:nvSpPr>
          <p:spPr>
            <a:xfrm>
              <a:off x="861060" y="1352110"/>
              <a:ext cx="1515531" cy="227837"/>
            </a:xfrm>
            <a:prstGeom prst="rect">
              <a:avLst/>
            </a:prstGeom>
            <a:solidFill>
              <a:schemeClr val="tx1">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1200" b="1" kern="0" dirty="0">
                  <a:solidFill>
                    <a:srgbClr val="000000"/>
                  </a:solidFill>
                  <a:sym typeface="Arial" pitchFamily="34" charset="0"/>
                </a:rPr>
                <a:t>My_Resource_Type</a:t>
              </a:r>
            </a:p>
          </p:txBody>
        </p:sp>
      </p:grpSp>
      <p:sp>
        <p:nvSpPr>
          <p:cNvPr id="6" name="Web Server Tier"/>
          <p:cNvSpPr>
            <a:spLocks noChangeArrowheads="1"/>
          </p:cNvSpPr>
          <p:nvPr/>
        </p:nvSpPr>
        <p:spPr bwMode="auto">
          <a:xfrm>
            <a:off x="834264" y="2708288"/>
            <a:ext cx="1849967" cy="2415117"/>
          </a:xfrm>
          <a:prstGeom prst="roundRect">
            <a:avLst>
              <a:gd name="adj" fmla="val 16667"/>
            </a:avLst>
          </a:prstGeom>
          <a:solidFill>
            <a:schemeClr val="accent3">
              <a:lumMod val="20000"/>
              <a:lumOff val="80000"/>
            </a:schemeClr>
          </a:solidFill>
          <a:ln w="6350">
            <a:solidFill>
              <a:schemeClr val="accent3">
                <a:lumMod val="75000"/>
              </a:schemeClr>
            </a:solidFill>
            <a:round/>
            <a:headEnd/>
            <a:tailEnd/>
          </a:ln>
          <a:effectLst/>
        </p:spPr>
        <p:txBody>
          <a:bodyPr wrap="none" lIns="121908" tIns="0" rIns="121908"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200" b="1" dirty="0">
                <a:solidFill>
                  <a:srgbClr val="4F6228"/>
                </a:solidFill>
                <a:latin typeface="Calibri" panose="020F0502020204030204"/>
                <a:ea typeface="宋体" pitchFamily="2" charset="-122"/>
                <a:sym typeface="Arial" pitchFamily="34" charset="0"/>
              </a:rPr>
              <a:t>Lifecycle.Standard</a:t>
            </a:r>
          </a:p>
        </p:txBody>
      </p:sp>
      <p:grpSp>
        <p:nvGrpSpPr>
          <p:cNvPr id="7" name="Group 28"/>
          <p:cNvGrpSpPr>
            <a:grpSpLocks/>
          </p:cNvGrpSpPr>
          <p:nvPr/>
        </p:nvGrpSpPr>
        <p:grpSpPr bwMode="auto">
          <a:xfrm>
            <a:off x="1376130" y="3142201"/>
            <a:ext cx="1399116" cy="1871133"/>
            <a:chOff x="1143000" y="3161982"/>
            <a:chExt cx="1049868" cy="1403332"/>
          </a:xfrm>
        </p:grpSpPr>
        <p:sp>
          <p:nvSpPr>
            <p:cNvPr id="8" name="Rectangle 7"/>
            <p:cNvSpPr>
              <a:spLocks noChangeArrowheads="1"/>
            </p:cNvSpPr>
            <p:nvPr/>
          </p:nvSpPr>
          <p:spPr bwMode="auto">
            <a:xfrm>
              <a:off x="1144588" y="3161982"/>
              <a:ext cx="1040339" cy="219072"/>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cs typeface="Arial" panose="020B0604020202020204" pitchFamily="34" charset="0"/>
                  <a:sym typeface="Arial" pitchFamily="34" charset="0"/>
                </a:rPr>
                <a:t>create</a:t>
              </a:r>
            </a:p>
          </p:txBody>
        </p:sp>
        <p:sp>
          <p:nvSpPr>
            <p:cNvPr id="9" name="Rectangle 14"/>
            <p:cNvSpPr>
              <a:spLocks noChangeArrowheads="1"/>
            </p:cNvSpPr>
            <p:nvPr/>
          </p:nvSpPr>
          <p:spPr bwMode="auto">
            <a:xfrm>
              <a:off x="1143000" y="3455665"/>
              <a:ext cx="1049868" cy="220660"/>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sym typeface="Arial" pitchFamily="34" charset="0"/>
                </a:rPr>
                <a:t>configure</a:t>
              </a:r>
            </a:p>
          </p:txBody>
        </p:sp>
        <p:sp>
          <p:nvSpPr>
            <p:cNvPr id="10" name="Rectangle 14"/>
            <p:cNvSpPr>
              <a:spLocks noChangeArrowheads="1"/>
            </p:cNvSpPr>
            <p:nvPr/>
          </p:nvSpPr>
          <p:spPr bwMode="auto">
            <a:xfrm>
              <a:off x="1143000" y="3750936"/>
              <a:ext cx="1049868" cy="219072"/>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sym typeface="Arial" pitchFamily="34" charset="0"/>
                </a:rPr>
                <a:t>start</a:t>
              </a:r>
            </a:p>
          </p:txBody>
        </p:sp>
        <p:sp>
          <p:nvSpPr>
            <p:cNvPr id="11" name="Rectangle 14"/>
            <p:cNvSpPr>
              <a:spLocks noChangeArrowheads="1"/>
            </p:cNvSpPr>
            <p:nvPr/>
          </p:nvSpPr>
          <p:spPr bwMode="auto">
            <a:xfrm>
              <a:off x="1143000" y="4044621"/>
              <a:ext cx="1049868" cy="220659"/>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sym typeface="Arial" pitchFamily="34" charset="0"/>
                </a:rPr>
                <a:t>stop</a:t>
              </a:r>
            </a:p>
          </p:txBody>
        </p:sp>
        <p:sp>
          <p:nvSpPr>
            <p:cNvPr id="12" name="Rectangle 14"/>
            <p:cNvSpPr>
              <a:spLocks noChangeArrowheads="1"/>
            </p:cNvSpPr>
            <p:nvPr/>
          </p:nvSpPr>
          <p:spPr bwMode="auto">
            <a:xfrm>
              <a:off x="1143000" y="4346242"/>
              <a:ext cx="1049868" cy="219072"/>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sym typeface="Arial" pitchFamily="34" charset="0"/>
                </a:rPr>
                <a:t>delete</a:t>
              </a:r>
            </a:p>
          </p:txBody>
        </p:sp>
      </p:grpSp>
      <p:sp>
        <p:nvSpPr>
          <p:cNvPr id="13" name="TextBox 33"/>
          <p:cNvSpPr txBox="1"/>
          <p:nvPr/>
        </p:nvSpPr>
        <p:spPr>
          <a:xfrm>
            <a:off x="376641" y="1135291"/>
            <a:ext cx="2612133" cy="789813"/>
          </a:xfrm>
          <a:prstGeom prst="rect">
            <a:avLst/>
          </a:prstGeom>
          <a:noFill/>
        </p:spPr>
        <p:txBody>
          <a:bodyPr lIns="0" tIns="0" rIns="0" bIns="0"/>
          <a:lstStyle/>
          <a:p>
            <a:pPr algn="ctr">
              <a:defRPr/>
            </a:pPr>
            <a:r>
              <a:rPr lang="en-US" sz="2000" b="1" dirty="0">
                <a:solidFill>
                  <a:srgbClr val="4F81BD">
                    <a:lumMod val="75000"/>
                  </a:srgbClr>
                </a:solidFill>
                <a:latin typeface="Arial" pitchFamily="34" charset="0"/>
                <a:ea typeface="宋体" pitchFamily="2" charset="-122"/>
                <a:sym typeface="Arial" pitchFamily="34" charset="0"/>
              </a:rPr>
              <a:t>Node </a:t>
            </a:r>
          </a:p>
          <a:p>
            <a:pPr algn="ctr">
              <a:defRPr/>
            </a:pPr>
            <a:r>
              <a:rPr lang="en-US" sz="2000" b="1" dirty="0">
                <a:solidFill>
                  <a:srgbClr val="4F81BD">
                    <a:lumMod val="75000"/>
                  </a:srgbClr>
                </a:solidFill>
                <a:latin typeface="Arial" pitchFamily="34" charset="0"/>
                <a:ea typeface="宋体" pitchFamily="2" charset="-122"/>
                <a:sym typeface="Arial" pitchFamily="34" charset="0"/>
              </a:rPr>
              <a:t>Lifecycle</a:t>
            </a:r>
          </a:p>
        </p:txBody>
      </p:sp>
      <p:sp>
        <p:nvSpPr>
          <p:cNvPr id="14" name="Rectangle 83"/>
          <p:cNvSpPr/>
          <p:nvPr/>
        </p:nvSpPr>
        <p:spPr>
          <a:xfrm rot="16200000">
            <a:off x="180759" y="3760644"/>
            <a:ext cx="1870039" cy="492432"/>
          </a:xfrm>
          <a:prstGeom prst="rect">
            <a:avLst/>
          </a:prstGeom>
        </p:spPr>
        <p:txBody>
          <a:bodyPr wrap="none" lIns="121908" tIns="60955" rIns="121908" bIns="60955">
            <a:spAutoFit/>
          </a:bodyPr>
          <a:lstStyle/>
          <a:p>
            <a:pPr algn="ctr">
              <a:defRPr/>
            </a:pPr>
            <a:r>
              <a:rPr lang="en-US" altLang="en-US" sz="2400" b="1" dirty="0">
                <a:solidFill>
                  <a:srgbClr val="00A4A1">
                    <a:lumMod val="75000"/>
                  </a:srgbClr>
                </a:solidFill>
                <a:latin typeface="Arial" pitchFamily="34" charset="0"/>
                <a:ea typeface="宋体" pitchFamily="2" charset="-122"/>
                <a:sym typeface="Arial" pitchFamily="34" charset="0"/>
              </a:rPr>
              <a:t>Operations</a:t>
            </a:r>
          </a:p>
        </p:txBody>
      </p:sp>
      <p:sp>
        <p:nvSpPr>
          <p:cNvPr id="15" name="Circular Arrow 6"/>
          <p:cNvSpPr>
            <a:spLocks/>
          </p:cNvSpPr>
          <p:nvPr/>
        </p:nvSpPr>
        <p:spPr bwMode="auto">
          <a:xfrm rot="7512531">
            <a:off x="2377309" y="1891254"/>
            <a:ext cx="766233" cy="821267"/>
          </a:xfrm>
          <a:custGeom>
            <a:avLst/>
            <a:gdLst>
              <a:gd name="T0" fmla="*/ 447734 w 574115"/>
              <a:gd name="T1" fmla="*/ 518380 h 615891"/>
              <a:gd name="T2" fmla="*/ 133672 w 574115"/>
              <a:gd name="T3" fmla="*/ 523211 h 615891"/>
              <a:gd name="T4" fmla="*/ 46940 w 574115"/>
              <a:gd name="T5" fmla="*/ 228667 h 615891"/>
              <a:gd name="T6" fmla="*/ 292626 w 574115"/>
              <a:gd name="T7" fmla="*/ 35940 h 615891"/>
              <a:gd name="T8" fmla="*/ 531114 w 574115"/>
              <a:gd name="T9" fmla="*/ 237145 h 615891"/>
              <a:gd name="T10" fmla="*/ 565846 w 574115"/>
              <a:gd name="T11" fmla="*/ 237144 h 615891"/>
              <a:gd name="T12" fmla="*/ 503822 w 574115"/>
              <a:gd name="T13" fmla="*/ 308034 h 615891"/>
              <a:gd name="T14" fmla="*/ 421897 w 574115"/>
              <a:gd name="T15" fmla="*/ 237144 h 615891"/>
              <a:gd name="T16" fmla="*/ 456195 w 574115"/>
              <a:gd name="T17" fmla="*/ 237144 h 615891"/>
              <a:gd name="T18" fmla="*/ 274029 w 574115"/>
              <a:gd name="T19" fmla="*/ 108272 h 615891"/>
              <a:gd name="T20" fmla="*/ 112913 w 574115"/>
              <a:gd name="T21" fmla="*/ 261357 h 615891"/>
              <a:gd name="T22" fmla="*/ 179897 w 574115"/>
              <a:gd name="T23" fmla="*/ 468286 h 615891"/>
              <a:gd name="T24" fmla="*/ 404124 w 574115"/>
              <a:gd name="T25" fmla="*/ 460985 h 615891"/>
              <a:gd name="T26" fmla="*/ 447734 w 574115"/>
              <a:gd name="T27" fmla="*/ 518380 h 6158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4115"/>
              <a:gd name="T43" fmla="*/ 0 h 615891"/>
              <a:gd name="T44" fmla="*/ 574115 w 574115"/>
              <a:gd name="T45" fmla="*/ 615891 h 6158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4115" h="615891">
                <a:moveTo>
                  <a:pt x="446427" y="518230"/>
                </a:moveTo>
                <a:cubicBezTo>
                  <a:pt x="355863" y="598757"/>
                  <a:pt x="225927" y="600761"/>
                  <a:pt x="133282" y="523061"/>
                </a:cubicBezTo>
                <a:cubicBezTo>
                  <a:pt x="50799" y="453883"/>
                  <a:pt x="16378" y="336683"/>
                  <a:pt x="46802" y="228601"/>
                </a:cubicBezTo>
                <a:cubicBezTo>
                  <a:pt x="79539" y="112303"/>
                  <a:pt x="179541" y="33649"/>
                  <a:pt x="291771" y="35931"/>
                </a:cubicBezTo>
                <a:cubicBezTo>
                  <a:pt x="403524" y="38203"/>
                  <a:pt x="500446" y="120188"/>
                  <a:pt x="529562" y="237076"/>
                </a:cubicBezTo>
                <a:lnTo>
                  <a:pt x="564194" y="237075"/>
                </a:lnTo>
                <a:lnTo>
                  <a:pt x="502351" y="307945"/>
                </a:lnTo>
                <a:lnTo>
                  <a:pt x="420665" y="237075"/>
                </a:lnTo>
                <a:lnTo>
                  <a:pt x="454863" y="237075"/>
                </a:lnTo>
                <a:cubicBezTo>
                  <a:pt x="426666" y="153860"/>
                  <a:pt x="352683" y="101384"/>
                  <a:pt x="273228" y="108242"/>
                </a:cubicBezTo>
                <a:cubicBezTo>
                  <a:pt x="195610" y="114942"/>
                  <a:pt x="130719" y="176761"/>
                  <a:pt x="112583" y="261282"/>
                </a:cubicBezTo>
                <a:cubicBezTo>
                  <a:pt x="95920" y="338937"/>
                  <a:pt x="122164" y="420222"/>
                  <a:pt x="179372" y="468151"/>
                </a:cubicBezTo>
                <a:cubicBezTo>
                  <a:pt x="246301" y="524224"/>
                  <a:pt x="339063" y="521196"/>
                  <a:pt x="402944" y="460853"/>
                </a:cubicBezTo>
                <a:lnTo>
                  <a:pt x="446427" y="518230"/>
                </a:lnTo>
                <a:close/>
              </a:path>
            </a:pathLst>
          </a:custGeom>
          <a:solidFill>
            <a:srgbClr val="008000"/>
          </a:solidFill>
          <a:ln w="9525" cap="flat" cmpd="sng">
            <a:solidFill>
              <a:srgbClr val="77933C"/>
            </a:solidFill>
            <a:prstDash val="solid"/>
            <a:round/>
            <a:headEnd/>
            <a:tailEnd/>
          </a:ln>
          <a:effectLst>
            <a:outerShdw blurRad="63500" dist="23000" dir="5400000" rotWithShape="0">
              <a:srgbClr val="000000">
                <a:alpha val="34998"/>
              </a:srgbClr>
            </a:outerShdw>
          </a:effectLst>
        </p:spPr>
        <p:txBody>
          <a:bodyPr lIns="121908" tIns="60955" rIns="121908" bIns="60955" anchor="ctr"/>
          <a:lstStyle/>
          <a:p>
            <a:pPr>
              <a:defRPr/>
            </a:pPr>
            <a:endParaRPr lang="en-US" sz="2400" dirty="0">
              <a:solidFill>
                <a:srgbClr val="000000"/>
              </a:solidFill>
            </a:endParaRPr>
          </a:p>
        </p:txBody>
      </p:sp>
      <p:sp>
        <p:nvSpPr>
          <p:cNvPr id="16" name="TextBox 4"/>
          <p:cNvSpPr txBox="1">
            <a:spLocks noChangeArrowheads="1"/>
          </p:cNvSpPr>
          <p:nvPr/>
        </p:nvSpPr>
        <p:spPr bwMode="auto">
          <a:xfrm>
            <a:off x="3333701" y="4267046"/>
            <a:ext cx="3571278" cy="954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1867" b="1" i="1" u="sng" dirty="0">
                <a:solidFill>
                  <a:srgbClr val="3F51B5"/>
                </a:solidFill>
                <a:sym typeface="Verdana" charset="0"/>
              </a:rPr>
              <a:t>Implementations</a:t>
            </a:r>
            <a:r>
              <a:rPr lang="en-US" altLang="zh-CN" sz="1867" b="1" i="1" dirty="0">
                <a:solidFill>
                  <a:srgbClr val="3F51B5"/>
                </a:solidFill>
                <a:sym typeface="Verdana" charset="0"/>
              </a:rPr>
              <a:t> </a:t>
            </a:r>
            <a:r>
              <a:rPr lang="en-US" altLang="zh-CN" sz="1867" i="1" dirty="0">
                <a:solidFill>
                  <a:srgbClr val="3F51B5"/>
                </a:solidFill>
                <a:sym typeface="Verdana" charset="0"/>
              </a:rPr>
              <a:t>(e.g., imperative scripts) can be bound to operations.</a:t>
            </a:r>
            <a:endParaRPr lang="zh-CN" altLang="en-US" sz="1867" i="1" dirty="0">
              <a:solidFill>
                <a:srgbClr val="3F51B5"/>
              </a:solidFill>
              <a:sym typeface="Verdana" charset="0"/>
            </a:endParaRPr>
          </a:p>
        </p:txBody>
      </p:sp>
      <p:grpSp>
        <p:nvGrpSpPr>
          <p:cNvPr id="17" name="Group 36"/>
          <p:cNvGrpSpPr>
            <a:grpSpLocks/>
          </p:cNvGrpSpPr>
          <p:nvPr/>
        </p:nvGrpSpPr>
        <p:grpSpPr bwMode="auto">
          <a:xfrm>
            <a:off x="7586640" y="1555176"/>
            <a:ext cx="1253067" cy="1073149"/>
            <a:chOff x="861060" y="1069127"/>
            <a:chExt cx="855131" cy="735378"/>
          </a:xfrm>
        </p:grpSpPr>
        <p:sp>
          <p:nvSpPr>
            <p:cNvPr id="18" name="Web Server Tier"/>
            <p:cNvSpPr>
              <a:spLocks noChangeArrowheads="1"/>
            </p:cNvSpPr>
            <p:nvPr/>
          </p:nvSpPr>
          <p:spPr bwMode="auto">
            <a:xfrm>
              <a:off x="861060" y="1069127"/>
              <a:ext cx="855131" cy="7353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source_resource</a:t>
              </a:r>
            </a:p>
          </p:txBody>
        </p:sp>
        <p:sp>
          <p:nvSpPr>
            <p:cNvPr id="19" name="Rectangle 38"/>
            <p:cNvSpPr/>
            <p:nvPr/>
          </p:nvSpPr>
          <p:spPr>
            <a:xfrm>
              <a:off x="861060" y="1273640"/>
              <a:ext cx="855131" cy="198712"/>
            </a:xfrm>
            <a:prstGeom prst="rect">
              <a:avLst/>
            </a:prstGeom>
            <a:solidFill>
              <a:schemeClr val="tx1">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933" b="1" kern="0" dirty="0">
                  <a:solidFill>
                    <a:srgbClr val="000000"/>
                  </a:solidFill>
                  <a:sym typeface="Arial" pitchFamily="34" charset="0"/>
                </a:rPr>
                <a:t>Type_A</a:t>
              </a:r>
            </a:p>
          </p:txBody>
        </p:sp>
      </p:grpSp>
      <p:sp>
        <p:nvSpPr>
          <p:cNvPr id="20" name="TextBox 30"/>
          <p:cNvSpPr txBox="1">
            <a:spLocks noChangeArrowheads="1"/>
          </p:cNvSpPr>
          <p:nvPr/>
        </p:nvSpPr>
        <p:spPr bwMode="auto">
          <a:xfrm>
            <a:off x="7993044" y="2097044"/>
            <a:ext cx="419321" cy="4104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08" tIns="60955" rIns="121908" bIns="60955">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1867" b="1" dirty="0"/>
              <a:t>A</a:t>
            </a:r>
          </a:p>
        </p:txBody>
      </p:sp>
      <p:grpSp>
        <p:nvGrpSpPr>
          <p:cNvPr id="21" name="Group 81"/>
          <p:cNvGrpSpPr>
            <a:grpSpLocks/>
          </p:cNvGrpSpPr>
          <p:nvPr/>
        </p:nvGrpSpPr>
        <p:grpSpPr bwMode="auto">
          <a:xfrm>
            <a:off x="10588073" y="1567881"/>
            <a:ext cx="1253067" cy="1071033"/>
            <a:chOff x="5723470" y="2692402"/>
            <a:chExt cx="939796" cy="804331"/>
          </a:xfrm>
        </p:grpSpPr>
        <p:grpSp>
          <p:nvGrpSpPr>
            <p:cNvPr id="22" name="Group 57"/>
            <p:cNvGrpSpPr>
              <a:grpSpLocks/>
            </p:cNvGrpSpPr>
            <p:nvPr/>
          </p:nvGrpSpPr>
          <p:grpSpPr bwMode="auto">
            <a:xfrm>
              <a:off x="5723470" y="2692402"/>
              <a:ext cx="939796" cy="804331"/>
              <a:chOff x="861060" y="1069127"/>
              <a:chExt cx="855131" cy="735378"/>
            </a:xfrm>
          </p:grpSpPr>
          <p:sp>
            <p:nvSpPr>
              <p:cNvPr id="24" name="Web Server Tier"/>
              <p:cNvSpPr>
                <a:spLocks noChangeArrowheads="1"/>
              </p:cNvSpPr>
              <p:nvPr/>
            </p:nvSpPr>
            <p:spPr bwMode="auto">
              <a:xfrm>
                <a:off x="861060" y="1069127"/>
                <a:ext cx="855131" cy="7353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target_resource</a:t>
                </a:r>
              </a:p>
            </p:txBody>
          </p:sp>
          <p:sp>
            <p:nvSpPr>
              <p:cNvPr id="25" name="Rectangle 59"/>
              <p:cNvSpPr/>
              <p:nvPr/>
            </p:nvSpPr>
            <p:spPr>
              <a:xfrm>
                <a:off x="861060" y="1274044"/>
                <a:ext cx="855131" cy="197651"/>
              </a:xfrm>
              <a:prstGeom prst="rect">
                <a:avLst/>
              </a:prstGeom>
              <a:solidFill>
                <a:schemeClr val="tx1">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933" b="1" kern="0" dirty="0">
                    <a:solidFill>
                      <a:srgbClr val="000000"/>
                    </a:solidFill>
                    <a:sym typeface="Arial" pitchFamily="34" charset="0"/>
                  </a:rPr>
                  <a:t>Type_B</a:t>
                </a:r>
              </a:p>
            </p:txBody>
          </p:sp>
        </p:grpSp>
        <p:sp>
          <p:nvSpPr>
            <p:cNvPr id="23" name="TextBox 60"/>
            <p:cNvSpPr txBox="1">
              <a:spLocks noChangeArrowheads="1"/>
            </p:cNvSpPr>
            <p:nvPr/>
          </p:nvSpPr>
          <p:spPr bwMode="auto">
            <a:xfrm>
              <a:off x="6019801" y="3098798"/>
              <a:ext cx="268341" cy="285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1867" b="1" dirty="0"/>
                <a:t>B</a:t>
              </a:r>
            </a:p>
          </p:txBody>
        </p:sp>
      </p:grpSp>
      <p:cxnSp>
        <p:nvCxnSpPr>
          <p:cNvPr id="26" name="Straight Connector 12"/>
          <p:cNvCxnSpPr>
            <a:cxnSpLocks noChangeShapeType="1"/>
            <a:stCxn id="33" idx="1"/>
            <a:endCxn id="27" idx="3"/>
          </p:cNvCxnSpPr>
          <p:nvPr/>
        </p:nvCxnSpPr>
        <p:spPr bwMode="auto">
          <a:xfrm rot="10800000">
            <a:off x="8909555" y="2361628"/>
            <a:ext cx="787400" cy="154517"/>
          </a:xfrm>
          <a:prstGeom prst="bentConnector3">
            <a:avLst>
              <a:gd name="adj1" fmla="val 50000"/>
            </a:avLst>
          </a:prstGeom>
          <a:noFill/>
          <a:ln w="317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sp>
        <p:nvSpPr>
          <p:cNvPr id="27" name="Rectangle 14"/>
          <p:cNvSpPr>
            <a:spLocks noChangeArrowheads="1"/>
          </p:cNvSpPr>
          <p:nvPr/>
        </p:nvSpPr>
        <p:spPr bwMode="auto">
          <a:xfrm>
            <a:off x="8714823" y="2215580"/>
            <a:ext cx="194733"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tIns="60955" rIns="0" bIns="60955" anchor="ctr"/>
          <a:lstStyle/>
          <a:p>
            <a:pPr algn="ctr">
              <a:defRPr/>
            </a:pPr>
            <a:endParaRPr lang="en-US" altLang="zh-CN" sz="1333" dirty="0">
              <a:solidFill>
                <a:srgbClr val="000000"/>
              </a:solidFill>
              <a:cs typeface="Arial" charset="0"/>
            </a:endParaRPr>
          </a:p>
        </p:txBody>
      </p:sp>
      <p:grpSp>
        <p:nvGrpSpPr>
          <p:cNvPr id="28" name="Group 82"/>
          <p:cNvGrpSpPr>
            <a:grpSpLocks/>
          </p:cNvGrpSpPr>
          <p:nvPr/>
        </p:nvGrpSpPr>
        <p:grpSpPr bwMode="auto">
          <a:xfrm>
            <a:off x="9042905" y="1567878"/>
            <a:ext cx="1354667" cy="3924300"/>
            <a:chOff x="4394199" y="2480736"/>
            <a:chExt cx="685801" cy="3115733"/>
          </a:xfrm>
        </p:grpSpPr>
        <p:sp>
          <p:nvSpPr>
            <p:cNvPr id="29" name="Web Server Tier"/>
            <p:cNvSpPr>
              <a:spLocks noChangeArrowheads="1"/>
            </p:cNvSpPr>
            <p:nvPr/>
          </p:nvSpPr>
          <p:spPr bwMode="auto">
            <a:xfrm>
              <a:off x="4394199" y="2480736"/>
              <a:ext cx="685801" cy="3115733"/>
            </a:xfrm>
            <a:prstGeom prst="roundRect">
              <a:avLst>
                <a:gd name="adj" fmla="val 16667"/>
              </a:avLst>
            </a:prstGeom>
            <a:solidFill>
              <a:srgbClr val="FFCFA1">
                <a:alpha val="7059"/>
              </a:srgbClr>
            </a:solidFill>
            <a:ln w="6350">
              <a:solidFill>
                <a:srgbClr val="CF6500"/>
              </a:solidFill>
              <a:round/>
              <a:headEnd/>
              <a:tailEnd/>
            </a:ln>
            <a:effectLst>
              <a:outerShdw algn="tl" rotWithShape="0">
                <a:srgbClr val="CF6500">
                  <a:alpha val="39998"/>
                </a:srgbClr>
              </a:outerShdw>
            </a:effectLst>
          </p:spPr>
          <p:txBody>
            <a:bodyPr wrap="none" lIns="0" tIns="24384"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333" i="1" dirty="0">
                  <a:solidFill>
                    <a:srgbClr val="000000"/>
                  </a:solidFill>
                  <a:latin typeface="Calibri" panose="020F0502020204030204"/>
                  <a:ea typeface="宋体" pitchFamily="2" charset="-122"/>
                  <a:sym typeface="Arial" pitchFamily="34" charset="0"/>
                </a:rPr>
                <a:t>my_relationship</a:t>
              </a:r>
            </a:p>
          </p:txBody>
        </p:sp>
        <p:sp>
          <p:nvSpPr>
            <p:cNvPr id="30" name="Rectangle 71"/>
            <p:cNvSpPr/>
            <p:nvPr/>
          </p:nvSpPr>
          <p:spPr>
            <a:xfrm>
              <a:off x="4394199" y="2747942"/>
              <a:ext cx="685801" cy="201666"/>
            </a:xfrm>
            <a:prstGeom prst="rect">
              <a:avLst/>
            </a:prstGeom>
            <a:solidFill>
              <a:schemeClr val="accent6">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1333" b="1" kern="0" dirty="0">
                  <a:solidFill>
                    <a:srgbClr val="000000"/>
                  </a:solidFill>
                  <a:sym typeface="Arial" pitchFamily="34" charset="0"/>
                </a:rPr>
                <a:t>ConnectsTo</a:t>
              </a:r>
            </a:p>
          </p:txBody>
        </p:sp>
      </p:grpSp>
      <p:cxnSp>
        <p:nvCxnSpPr>
          <p:cNvPr id="31" name="Straight Connector 12"/>
          <p:cNvCxnSpPr>
            <a:cxnSpLocks noChangeShapeType="1"/>
            <a:stCxn id="32" idx="1"/>
            <a:endCxn id="33" idx="3"/>
          </p:cNvCxnSpPr>
          <p:nvPr/>
        </p:nvCxnSpPr>
        <p:spPr bwMode="auto">
          <a:xfrm rot="10800000" flipV="1">
            <a:off x="9809141" y="2372211"/>
            <a:ext cx="700616" cy="143933"/>
          </a:xfrm>
          <a:prstGeom prst="bentConnector3">
            <a:avLst>
              <a:gd name="adj1" fmla="val 50000"/>
            </a:avLst>
          </a:prstGeom>
          <a:noFill/>
          <a:ln w="317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sp>
        <p:nvSpPr>
          <p:cNvPr id="32" name="Rectangle 14"/>
          <p:cNvSpPr>
            <a:spLocks noChangeArrowheads="1"/>
          </p:cNvSpPr>
          <p:nvPr/>
        </p:nvSpPr>
        <p:spPr bwMode="auto">
          <a:xfrm>
            <a:off x="10509757" y="2226160"/>
            <a:ext cx="213784"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tIns="60955" rIns="0" bIns="60955" anchor="ctr"/>
          <a:lstStyle/>
          <a:p>
            <a:pPr algn="ctr">
              <a:defRPr/>
            </a:pPr>
            <a:endParaRPr lang="en-US" altLang="zh-CN" sz="1333" dirty="0">
              <a:solidFill>
                <a:srgbClr val="000000"/>
              </a:solidFill>
              <a:cs typeface="Arial" charset="0"/>
            </a:endParaRPr>
          </a:p>
        </p:txBody>
      </p:sp>
      <p:sp>
        <p:nvSpPr>
          <p:cNvPr id="33" name="Chevron 91"/>
          <p:cNvSpPr>
            <a:spLocks noChangeArrowheads="1"/>
          </p:cNvSpPr>
          <p:nvPr/>
        </p:nvSpPr>
        <p:spPr bwMode="auto">
          <a:xfrm>
            <a:off x="9584782" y="2401845"/>
            <a:ext cx="224367" cy="226483"/>
          </a:xfrm>
          <a:prstGeom prst="chevron">
            <a:avLst>
              <a:gd name="adj" fmla="val 50000"/>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tIns="60955" rIns="0" bIns="60955" anchor="ctr"/>
          <a:lstStyle/>
          <a:p>
            <a:pPr algn="ctr">
              <a:defRPr/>
            </a:pPr>
            <a:endParaRPr lang="en-US" altLang="zh-CN" sz="1333" dirty="0">
              <a:solidFill>
                <a:srgbClr val="000000"/>
              </a:solidFill>
              <a:cs typeface="Arial" charset="0"/>
            </a:endParaRPr>
          </a:p>
        </p:txBody>
      </p:sp>
      <p:sp>
        <p:nvSpPr>
          <p:cNvPr id="34" name="Web Server Tier"/>
          <p:cNvSpPr>
            <a:spLocks noChangeArrowheads="1"/>
          </p:cNvSpPr>
          <p:nvPr/>
        </p:nvSpPr>
        <p:spPr bwMode="auto">
          <a:xfrm>
            <a:off x="8206821" y="3091876"/>
            <a:ext cx="2777067" cy="2292349"/>
          </a:xfrm>
          <a:prstGeom prst="roundRect">
            <a:avLst>
              <a:gd name="adj" fmla="val 16667"/>
            </a:avLst>
          </a:prstGeom>
          <a:solidFill>
            <a:schemeClr val="accent3">
              <a:lumMod val="20000"/>
              <a:lumOff val="80000"/>
            </a:schemeClr>
          </a:solidFill>
          <a:ln w="6350">
            <a:solidFill>
              <a:schemeClr val="accent3">
                <a:lumMod val="75000"/>
              </a:schemeClr>
            </a:solidFill>
            <a:round/>
            <a:headEnd/>
            <a:tailEnd/>
          </a:ln>
          <a:effectLst/>
        </p:spPr>
        <p:txBody>
          <a:bodyPr wrap="none" lIns="121908" tIns="0" rIns="121908"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600" b="1" dirty="0">
                <a:solidFill>
                  <a:srgbClr val="00A4A1">
                    <a:lumMod val="50000"/>
                  </a:srgbClr>
                </a:solidFill>
                <a:latin typeface="Calibri" panose="020F0502020204030204"/>
                <a:ea typeface="宋体" pitchFamily="2" charset="-122"/>
                <a:sym typeface="Arial" pitchFamily="34" charset="0"/>
              </a:rPr>
              <a:t>Lifecycle.Configure</a:t>
            </a:r>
          </a:p>
        </p:txBody>
      </p:sp>
      <p:grpSp>
        <p:nvGrpSpPr>
          <p:cNvPr id="35" name="Group 29"/>
          <p:cNvGrpSpPr>
            <a:grpSpLocks/>
          </p:cNvGrpSpPr>
          <p:nvPr/>
        </p:nvGrpSpPr>
        <p:grpSpPr bwMode="auto">
          <a:xfrm>
            <a:off x="9616528" y="3578710"/>
            <a:ext cx="1513417" cy="1471083"/>
            <a:chOff x="5171531" y="3989733"/>
            <a:chExt cx="1136136" cy="1102509"/>
          </a:xfrm>
        </p:grpSpPr>
        <p:sp>
          <p:nvSpPr>
            <p:cNvPr id="36" name="Rectangle 14"/>
            <p:cNvSpPr>
              <a:spLocks noChangeArrowheads="1"/>
            </p:cNvSpPr>
            <p:nvPr/>
          </p:nvSpPr>
          <p:spPr bwMode="auto">
            <a:xfrm>
              <a:off x="5171531" y="3989733"/>
              <a:ext cx="1136136" cy="218916"/>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pre_config_target</a:t>
              </a:r>
            </a:p>
          </p:txBody>
        </p:sp>
        <p:sp>
          <p:nvSpPr>
            <p:cNvPr id="37" name="Rectangle 14"/>
            <p:cNvSpPr>
              <a:spLocks noChangeArrowheads="1"/>
            </p:cNvSpPr>
            <p:nvPr/>
          </p:nvSpPr>
          <p:spPr bwMode="auto">
            <a:xfrm>
              <a:off x="5171531" y="4291138"/>
              <a:ext cx="1136136" cy="218916"/>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post_config_target</a:t>
              </a:r>
            </a:p>
          </p:txBody>
        </p:sp>
        <p:sp>
          <p:nvSpPr>
            <p:cNvPr id="38" name="Rectangle 14"/>
            <p:cNvSpPr>
              <a:spLocks noChangeArrowheads="1"/>
            </p:cNvSpPr>
            <p:nvPr/>
          </p:nvSpPr>
          <p:spPr bwMode="auto">
            <a:xfrm>
              <a:off x="5171531" y="4584612"/>
              <a:ext cx="1136136" cy="220502"/>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add_target</a:t>
              </a:r>
            </a:p>
          </p:txBody>
        </p:sp>
        <p:sp>
          <p:nvSpPr>
            <p:cNvPr id="39" name="Rectangle 14"/>
            <p:cNvSpPr>
              <a:spLocks noChangeArrowheads="1"/>
            </p:cNvSpPr>
            <p:nvPr/>
          </p:nvSpPr>
          <p:spPr bwMode="auto">
            <a:xfrm>
              <a:off x="5171531" y="4873326"/>
              <a:ext cx="1136136" cy="218916"/>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remove_target</a:t>
              </a:r>
            </a:p>
          </p:txBody>
        </p:sp>
      </p:grpSp>
      <p:grpSp>
        <p:nvGrpSpPr>
          <p:cNvPr id="40" name="Group 9"/>
          <p:cNvGrpSpPr>
            <a:grpSpLocks/>
          </p:cNvGrpSpPr>
          <p:nvPr/>
        </p:nvGrpSpPr>
        <p:grpSpPr bwMode="auto">
          <a:xfrm>
            <a:off x="8035372" y="3582943"/>
            <a:ext cx="1515533" cy="1464733"/>
            <a:chOff x="2843197" y="3991715"/>
            <a:chExt cx="1136137" cy="1098544"/>
          </a:xfrm>
        </p:grpSpPr>
        <p:sp>
          <p:nvSpPr>
            <p:cNvPr id="41" name="Rectangle 14"/>
            <p:cNvSpPr>
              <a:spLocks noChangeArrowheads="1"/>
            </p:cNvSpPr>
            <p:nvPr/>
          </p:nvSpPr>
          <p:spPr bwMode="auto">
            <a:xfrm>
              <a:off x="2843197" y="3991715"/>
              <a:ext cx="1136137" cy="219074"/>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cs typeface="Arial" panose="020B0604020202020204" pitchFamily="34" charset="0"/>
                  <a:sym typeface="Arial" pitchFamily="34" charset="0"/>
                </a:rPr>
                <a:t>pre_config_source</a:t>
              </a:r>
            </a:p>
          </p:txBody>
        </p:sp>
        <p:sp>
          <p:nvSpPr>
            <p:cNvPr id="42" name="Rectangle 14"/>
            <p:cNvSpPr>
              <a:spLocks noChangeArrowheads="1"/>
            </p:cNvSpPr>
            <p:nvPr/>
          </p:nvSpPr>
          <p:spPr bwMode="auto">
            <a:xfrm>
              <a:off x="2843197" y="4293338"/>
              <a:ext cx="1136137" cy="219074"/>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post_config_source</a:t>
              </a:r>
            </a:p>
          </p:txBody>
        </p:sp>
        <p:sp>
          <p:nvSpPr>
            <p:cNvPr id="43" name="Rectangle 14"/>
            <p:cNvSpPr>
              <a:spLocks noChangeArrowheads="1"/>
            </p:cNvSpPr>
            <p:nvPr/>
          </p:nvSpPr>
          <p:spPr bwMode="auto">
            <a:xfrm>
              <a:off x="2843197" y="4582262"/>
              <a:ext cx="1136137" cy="220661"/>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add_source</a:t>
              </a:r>
            </a:p>
          </p:txBody>
        </p:sp>
        <p:sp>
          <p:nvSpPr>
            <p:cNvPr id="44" name="Rectangle 14"/>
            <p:cNvSpPr>
              <a:spLocks noChangeArrowheads="1"/>
            </p:cNvSpPr>
            <p:nvPr/>
          </p:nvSpPr>
          <p:spPr bwMode="auto">
            <a:xfrm>
              <a:off x="2843197" y="4871185"/>
              <a:ext cx="1136137" cy="219074"/>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remove_source</a:t>
              </a:r>
            </a:p>
          </p:txBody>
        </p:sp>
      </p:grpSp>
      <p:sp>
        <p:nvSpPr>
          <p:cNvPr id="45" name="Rectangle 84"/>
          <p:cNvSpPr/>
          <p:nvPr/>
        </p:nvSpPr>
        <p:spPr>
          <a:xfrm>
            <a:off x="8884943" y="5028622"/>
            <a:ext cx="1329827" cy="369322"/>
          </a:xfrm>
          <a:prstGeom prst="rect">
            <a:avLst/>
          </a:prstGeom>
        </p:spPr>
        <p:txBody>
          <a:bodyPr wrap="none" lIns="121908" tIns="60955" rIns="121908" bIns="60955">
            <a:spAutoFit/>
          </a:bodyPr>
          <a:lstStyle/>
          <a:p>
            <a:pPr algn="ctr">
              <a:defRPr/>
            </a:pPr>
            <a:r>
              <a:rPr lang="en-US" altLang="en-US" sz="1600" b="1" dirty="0">
                <a:solidFill>
                  <a:srgbClr val="00A4A1">
                    <a:lumMod val="75000"/>
                  </a:srgbClr>
                </a:solidFill>
                <a:latin typeface="Arial" pitchFamily="34" charset="0"/>
                <a:ea typeface="宋体" pitchFamily="2" charset="-122"/>
                <a:sym typeface="Arial" pitchFamily="34" charset="0"/>
              </a:rPr>
              <a:t>Operations</a:t>
            </a:r>
          </a:p>
        </p:txBody>
      </p:sp>
      <p:sp>
        <p:nvSpPr>
          <p:cNvPr id="46" name="Striped Right Arrow 104"/>
          <p:cNvSpPr>
            <a:spLocks/>
          </p:cNvSpPr>
          <p:nvPr/>
        </p:nvSpPr>
        <p:spPr bwMode="auto">
          <a:xfrm rot="14088908">
            <a:off x="8589939" y="2748974"/>
            <a:ext cx="533400" cy="304800"/>
          </a:xfrm>
          <a:custGeom>
            <a:avLst/>
            <a:gdLst>
              <a:gd name="T0" fmla="*/ 0 w 400109"/>
              <a:gd name="T1" fmla="*/ 56850 h 229203"/>
              <a:gd name="T2" fmla="*/ 7160 w 400109"/>
              <a:gd name="T3" fmla="*/ 56850 h 229203"/>
              <a:gd name="T4" fmla="*/ 7160 w 400109"/>
              <a:gd name="T5" fmla="*/ 170549 h 229203"/>
              <a:gd name="T6" fmla="*/ 0 w 400109"/>
              <a:gd name="T7" fmla="*/ 170549 h 229203"/>
              <a:gd name="T8" fmla="*/ 0 w 400109"/>
              <a:gd name="T9" fmla="*/ 56850 h 229203"/>
              <a:gd name="T10" fmla="*/ 14319 w 400109"/>
              <a:gd name="T11" fmla="*/ 56850 h 229203"/>
              <a:gd name="T12" fmla="*/ 28638 w 400109"/>
              <a:gd name="T13" fmla="*/ 56850 h 229203"/>
              <a:gd name="T14" fmla="*/ 28638 w 400109"/>
              <a:gd name="T15" fmla="*/ 170549 h 229203"/>
              <a:gd name="T16" fmla="*/ 14319 w 400109"/>
              <a:gd name="T17" fmla="*/ 170549 h 229203"/>
              <a:gd name="T18" fmla="*/ 14319 w 400109"/>
              <a:gd name="T19" fmla="*/ 56850 h 229203"/>
              <a:gd name="T20" fmla="*/ 35798 w 400109"/>
              <a:gd name="T21" fmla="*/ 56850 h 229203"/>
              <a:gd name="T22" fmla="*/ 285382 w 400109"/>
              <a:gd name="T23" fmla="*/ 56850 h 229203"/>
              <a:gd name="T24" fmla="*/ 285382 w 400109"/>
              <a:gd name="T25" fmla="*/ 0 h 229203"/>
              <a:gd name="T26" fmla="*/ 399932 w 400109"/>
              <a:gd name="T27" fmla="*/ 113699 h 229203"/>
              <a:gd name="T28" fmla="*/ 285382 w 400109"/>
              <a:gd name="T29" fmla="*/ 227399 h 229203"/>
              <a:gd name="T30" fmla="*/ 285382 w 400109"/>
              <a:gd name="T31" fmla="*/ 170549 h 229203"/>
              <a:gd name="T32" fmla="*/ 35798 w 400109"/>
              <a:gd name="T33" fmla="*/ 170549 h 229203"/>
              <a:gd name="T34" fmla="*/ 35798 w 400109"/>
              <a:gd name="T35" fmla="*/ 56850 h 229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0109"/>
              <a:gd name="T55" fmla="*/ 0 h 229203"/>
              <a:gd name="T56" fmla="*/ 400109 w 400109"/>
              <a:gd name="T57" fmla="*/ 229203 h 229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0109" h="229203">
                <a:moveTo>
                  <a:pt x="0" y="57301"/>
                </a:moveTo>
                <a:lnTo>
                  <a:pt x="7163" y="57301"/>
                </a:lnTo>
                <a:lnTo>
                  <a:pt x="7163" y="171902"/>
                </a:lnTo>
                <a:lnTo>
                  <a:pt x="0" y="171902"/>
                </a:lnTo>
                <a:lnTo>
                  <a:pt x="0" y="57301"/>
                </a:lnTo>
                <a:close/>
                <a:moveTo>
                  <a:pt x="14325" y="57301"/>
                </a:moveTo>
                <a:lnTo>
                  <a:pt x="28650" y="57301"/>
                </a:lnTo>
                <a:lnTo>
                  <a:pt x="28650" y="171902"/>
                </a:lnTo>
                <a:lnTo>
                  <a:pt x="14325" y="171902"/>
                </a:lnTo>
                <a:lnTo>
                  <a:pt x="14325" y="57301"/>
                </a:lnTo>
                <a:close/>
                <a:moveTo>
                  <a:pt x="35813" y="57301"/>
                </a:moveTo>
                <a:lnTo>
                  <a:pt x="285508" y="57301"/>
                </a:lnTo>
                <a:lnTo>
                  <a:pt x="285508" y="0"/>
                </a:lnTo>
                <a:lnTo>
                  <a:pt x="400109" y="114602"/>
                </a:lnTo>
                <a:lnTo>
                  <a:pt x="285508" y="229203"/>
                </a:lnTo>
                <a:lnTo>
                  <a:pt x="285508" y="171902"/>
                </a:lnTo>
                <a:lnTo>
                  <a:pt x="35813" y="171902"/>
                </a:lnTo>
                <a:lnTo>
                  <a:pt x="35813" y="57301"/>
                </a:lnTo>
                <a:close/>
              </a:path>
            </a:pathLst>
          </a:custGeom>
          <a:solidFill>
            <a:srgbClr val="008000"/>
          </a:solidFill>
          <a:ln w="9525" cap="flat" cmpd="sng">
            <a:solidFill>
              <a:srgbClr val="77933C"/>
            </a:solidFill>
            <a:prstDash val="solid"/>
            <a:round/>
            <a:headEnd/>
            <a:tailEnd/>
          </a:ln>
          <a:effectLst>
            <a:outerShdw blurRad="63500" dist="23000" dir="5400000" rotWithShape="0">
              <a:srgbClr val="000000">
                <a:alpha val="34998"/>
              </a:srgbClr>
            </a:outerShdw>
          </a:effectLst>
        </p:spPr>
        <p:txBody>
          <a:bodyPr lIns="121908" tIns="60955" rIns="121908" bIns="60955" anchor="ctr"/>
          <a:lstStyle/>
          <a:p>
            <a:pPr>
              <a:defRPr/>
            </a:pPr>
            <a:endParaRPr lang="en-US" sz="2400" dirty="0">
              <a:solidFill>
                <a:srgbClr val="000000"/>
              </a:solidFill>
            </a:endParaRPr>
          </a:p>
        </p:txBody>
      </p:sp>
      <p:sp>
        <p:nvSpPr>
          <p:cNvPr id="47" name="Striped Right Arrow 105"/>
          <p:cNvSpPr>
            <a:spLocks/>
          </p:cNvSpPr>
          <p:nvPr/>
        </p:nvSpPr>
        <p:spPr bwMode="auto">
          <a:xfrm rot="18743382">
            <a:off x="10236707" y="2746858"/>
            <a:ext cx="599016" cy="315384"/>
          </a:xfrm>
          <a:custGeom>
            <a:avLst/>
            <a:gdLst>
              <a:gd name="T0" fmla="*/ 0 w 449789"/>
              <a:gd name="T1" fmla="*/ 59090 h 236625"/>
              <a:gd name="T2" fmla="*/ 7368 w 449789"/>
              <a:gd name="T3" fmla="*/ 59090 h 236625"/>
              <a:gd name="T4" fmla="*/ 7368 w 449789"/>
              <a:gd name="T5" fmla="*/ 177274 h 236625"/>
              <a:gd name="T6" fmla="*/ 0 w 449789"/>
              <a:gd name="T7" fmla="*/ 177274 h 236625"/>
              <a:gd name="T8" fmla="*/ 0 w 449789"/>
              <a:gd name="T9" fmla="*/ 59090 h 236625"/>
              <a:gd name="T10" fmla="*/ 14738 w 449789"/>
              <a:gd name="T11" fmla="*/ 59090 h 236625"/>
              <a:gd name="T12" fmla="*/ 29473 w 449789"/>
              <a:gd name="T13" fmla="*/ 59090 h 236625"/>
              <a:gd name="T14" fmla="*/ 29473 w 449789"/>
              <a:gd name="T15" fmla="*/ 177274 h 236625"/>
              <a:gd name="T16" fmla="*/ 14738 w 449789"/>
              <a:gd name="T17" fmla="*/ 177274 h 236625"/>
              <a:gd name="T18" fmla="*/ 14738 w 449789"/>
              <a:gd name="T19" fmla="*/ 59090 h 236625"/>
              <a:gd name="T20" fmla="*/ 36844 w 449789"/>
              <a:gd name="T21" fmla="*/ 59090 h 236625"/>
              <a:gd name="T22" fmla="*/ 330315 w 449789"/>
              <a:gd name="T23" fmla="*/ 59090 h 236625"/>
              <a:gd name="T24" fmla="*/ 330315 w 449789"/>
              <a:gd name="T25" fmla="*/ 0 h 236625"/>
              <a:gd name="T26" fmla="*/ 448213 w 449789"/>
              <a:gd name="T27" fmla="*/ 118183 h 236625"/>
              <a:gd name="T28" fmla="*/ 330315 w 449789"/>
              <a:gd name="T29" fmla="*/ 236364 h 236625"/>
              <a:gd name="T30" fmla="*/ 330315 w 449789"/>
              <a:gd name="T31" fmla="*/ 177274 h 236625"/>
              <a:gd name="T32" fmla="*/ 36844 w 449789"/>
              <a:gd name="T33" fmla="*/ 177274 h 236625"/>
              <a:gd name="T34" fmla="*/ 36844 w 449789"/>
              <a:gd name="T35" fmla="*/ 59090 h 2366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789"/>
              <a:gd name="T55" fmla="*/ 0 h 236625"/>
              <a:gd name="T56" fmla="*/ 449789 w 449789"/>
              <a:gd name="T57" fmla="*/ 236625 h 2366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789" h="236625">
                <a:moveTo>
                  <a:pt x="0" y="59156"/>
                </a:moveTo>
                <a:lnTo>
                  <a:pt x="7395" y="59156"/>
                </a:lnTo>
                <a:lnTo>
                  <a:pt x="7395" y="177469"/>
                </a:lnTo>
                <a:lnTo>
                  <a:pt x="0" y="177469"/>
                </a:lnTo>
                <a:lnTo>
                  <a:pt x="0" y="59156"/>
                </a:lnTo>
                <a:close/>
                <a:moveTo>
                  <a:pt x="14789" y="59156"/>
                </a:moveTo>
                <a:lnTo>
                  <a:pt x="29578" y="59156"/>
                </a:lnTo>
                <a:lnTo>
                  <a:pt x="29578" y="177469"/>
                </a:lnTo>
                <a:lnTo>
                  <a:pt x="14789" y="177469"/>
                </a:lnTo>
                <a:lnTo>
                  <a:pt x="14789" y="59156"/>
                </a:lnTo>
                <a:close/>
                <a:moveTo>
                  <a:pt x="36973" y="59156"/>
                </a:moveTo>
                <a:lnTo>
                  <a:pt x="331477" y="59156"/>
                </a:lnTo>
                <a:lnTo>
                  <a:pt x="331477" y="0"/>
                </a:lnTo>
                <a:lnTo>
                  <a:pt x="449789" y="118313"/>
                </a:lnTo>
                <a:lnTo>
                  <a:pt x="331477" y="236625"/>
                </a:lnTo>
                <a:lnTo>
                  <a:pt x="331477" y="177469"/>
                </a:lnTo>
                <a:lnTo>
                  <a:pt x="36973" y="177469"/>
                </a:lnTo>
                <a:lnTo>
                  <a:pt x="36973" y="59156"/>
                </a:lnTo>
                <a:close/>
              </a:path>
            </a:pathLst>
          </a:custGeom>
          <a:solidFill>
            <a:srgbClr val="008000"/>
          </a:solidFill>
          <a:ln w="9525" cap="flat" cmpd="sng">
            <a:solidFill>
              <a:srgbClr val="77933C"/>
            </a:solidFill>
            <a:prstDash val="solid"/>
            <a:round/>
            <a:headEnd/>
            <a:tailEnd/>
          </a:ln>
          <a:effectLst>
            <a:outerShdw blurRad="63500" dist="23000" dir="5400000" rotWithShape="0">
              <a:srgbClr val="000000">
                <a:alpha val="34998"/>
              </a:srgbClr>
            </a:outerShdw>
          </a:effectLst>
        </p:spPr>
        <p:txBody>
          <a:bodyPr lIns="121908" tIns="60955" rIns="121908" bIns="60955" anchor="ctr"/>
          <a:lstStyle/>
          <a:p>
            <a:pPr>
              <a:defRPr/>
            </a:pPr>
            <a:endParaRPr lang="en-US" sz="2400" dirty="0">
              <a:solidFill>
                <a:srgbClr val="000000"/>
              </a:solidFill>
            </a:endParaRPr>
          </a:p>
        </p:txBody>
      </p:sp>
      <p:cxnSp>
        <p:nvCxnSpPr>
          <p:cNvPr id="48" name="Straight Arrow Connector 112"/>
          <p:cNvCxnSpPr/>
          <p:nvPr/>
        </p:nvCxnSpPr>
        <p:spPr>
          <a:xfrm>
            <a:off x="7430242" y="2387022"/>
            <a:ext cx="10583" cy="2438400"/>
          </a:xfrm>
          <a:prstGeom prst="straightConnector1">
            <a:avLst/>
          </a:prstGeom>
          <a:ln w="12700">
            <a:solidFill>
              <a:schemeClr val="bg1">
                <a:lumMod val="50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9" name="TextBox 4"/>
          <p:cNvSpPr txBox="1">
            <a:spLocks noChangeArrowheads="1"/>
          </p:cNvSpPr>
          <p:nvPr/>
        </p:nvSpPr>
        <p:spPr bwMode="auto">
          <a:xfrm>
            <a:off x="376641" y="5715860"/>
            <a:ext cx="11490266"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2000" b="1" i="1" dirty="0">
                <a:solidFill>
                  <a:srgbClr val="F79646">
                    <a:lumMod val="50000"/>
                  </a:srgbClr>
                </a:solidFill>
                <a:sym typeface="Verdana" charset="0"/>
              </a:rPr>
              <a:t>The </a:t>
            </a:r>
            <a:r>
              <a:rPr lang="en-US" altLang="zh-CN" sz="2000" b="1" i="1" u="sng" dirty="0">
                <a:solidFill>
                  <a:srgbClr val="F79646">
                    <a:lumMod val="50000"/>
                  </a:srgbClr>
                </a:solidFill>
                <a:sym typeface="Verdana" charset="0"/>
              </a:rPr>
              <a:t>Orchestrator</a:t>
            </a:r>
            <a:r>
              <a:rPr lang="en-US" altLang="zh-CN" sz="2000" b="1" i="1" dirty="0">
                <a:solidFill>
                  <a:srgbClr val="F79646">
                    <a:lumMod val="50000"/>
                  </a:srgbClr>
                </a:solidFill>
                <a:sym typeface="Verdana" charset="0"/>
              </a:rPr>
              <a:t> moves the nodes through their </a:t>
            </a:r>
            <a:r>
              <a:rPr lang="en-US" altLang="zh-CN" sz="2000" b="1" i="1" u="sng" dirty="0">
                <a:solidFill>
                  <a:srgbClr val="F79646">
                    <a:lumMod val="50000"/>
                  </a:srgbClr>
                </a:solidFill>
                <a:sym typeface="Verdana" charset="0"/>
              </a:rPr>
              <a:t>Lifecycle</a:t>
            </a:r>
            <a:r>
              <a:rPr lang="en-US" altLang="zh-CN" sz="2000" b="1" i="1" dirty="0">
                <a:solidFill>
                  <a:srgbClr val="F79646">
                    <a:lumMod val="50000"/>
                  </a:srgbClr>
                </a:solidFill>
                <a:sym typeface="Verdana" charset="0"/>
              </a:rPr>
              <a:t> </a:t>
            </a:r>
            <a:r>
              <a:rPr lang="en-US" altLang="zh-CN" sz="2000" b="1" i="1" u="sng" dirty="0">
                <a:solidFill>
                  <a:srgbClr val="F79646">
                    <a:lumMod val="50000"/>
                  </a:srgbClr>
                </a:solidFill>
                <a:sym typeface="Verdana" charset="0"/>
              </a:rPr>
              <a:t>States</a:t>
            </a:r>
            <a:r>
              <a:rPr lang="en-US" altLang="zh-CN" sz="2000" b="1" i="1" dirty="0">
                <a:solidFill>
                  <a:srgbClr val="F79646">
                    <a:lumMod val="50000"/>
                  </a:srgbClr>
                </a:solidFill>
                <a:sym typeface="Verdana" charset="0"/>
              </a:rPr>
              <a:t> by executing their </a:t>
            </a:r>
            <a:r>
              <a:rPr lang="en-US" altLang="zh-CN" sz="2000" b="1" i="1" u="sng" dirty="0">
                <a:solidFill>
                  <a:srgbClr val="F79646">
                    <a:lumMod val="50000"/>
                  </a:srgbClr>
                </a:solidFill>
                <a:sym typeface="Verdana" charset="0"/>
              </a:rPr>
              <a:t>Lifecycle</a:t>
            </a:r>
            <a:r>
              <a:rPr lang="en-US" altLang="zh-CN" sz="2000" b="1" i="1" dirty="0">
                <a:solidFill>
                  <a:srgbClr val="F79646">
                    <a:lumMod val="50000"/>
                  </a:srgbClr>
                </a:solidFill>
                <a:sym typeface="Verdana" charset="0"/>
              </a:rPr>
              <a:t> </a:t>
            </a:r>
            <a:r>
              <a:rPr lang="en-US" altLang="zh-CN" sz="2000" b="1" i="1" u="sng" dirty="0">
                <a:solidFill>
                  <a:srgbClr val="F79646">
                    <a:lumMod val="50000"/>
                  </a:srgbClr>
                </a:solidFill>
                <a:sym typeface="Verdana" charset="0"/>
              </a:rPr>
              <a:t>Operations</a:t>
            </a:r>
            <a:r>
              <a:rPr lang="en-US" altLang="zh-CN" sz="2000" b="1" i="1" dirty="0">
                <a:solidFill>
                  <a:srgbClr val="F79646">
                    <a:lumMod val="50000"/>
                  </a:srgbClr>
                </a:solidFill>
                <a:sym typeface="Verdana" charset="0"/>
              </a:rPr>
              <a:t> in </a:t>
            </a:r>
            <a:r>
              <a:rPr lang="en-US" altLang="zh-CN" sz="2000" b="1" i="1" u="sng" dirty="0">
                <a:solidFill>
                  <a:srgbClr val="F79646">
                    <a:lumMod val="50000"/>
                  </a:srgbClr>
                </a:solidFill>
                <a:sym typeface="Verdana" charset="0"/>
              </a:rPr>
              <a:t>topological order</a:t>
            </a:r>
          </a:p>
          <a:p>
            <a:pPr marL="342900" indent="-342900">
              <a:buFont typeface="Arial" charset="0"/>
              <a:buChar char="•"/>
            </a:pPr>
            <a:r>
              <a:rPr lang="en-US" altLang="zh-CN" sz="2000" i="1" dirty="0">
                <a:solidFill>
                  <a:srgbClr val="000000">
                    <a:lumMod val="95000"/>
                    <a:lumOff val="5000"/>
                  </a:srgbClr>
                </a:solidFill>
                <a:sym typeface="Verdana" charset="0"/>
              </a:rPr>
              <a:t>Orchestrators can work to deploy nodes in parallel based upon node relationships</a:t>
            </a:r>
          </a:p>
        </p:txBody>
      </p:sp>
      <p:cxnSp>
        <p:nvCxnSpPr>
          <p:cNvPr id="51" name="Straight Arrow Connector 112"/>
          <p:cNvCxnSpPr/>
          <p:nvPr/>
        </p:nvCxnSpPr>
        <p:spPr>
          <a:xfrm>
            <a:off x="3234111" y="2396693"/>
            <a:ext cx="10583" cy="2438400"/>
          </a:xfrm>
          <a:prstGeom prst="straightConnector1">
            <a:avLst/>
          </a:prstGeom>
          <a:ln w="12700">
            <a:solidFill>
              <a:schemeClr val="bg1">
                <a:lumMod val="50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52" name="TextBox 33"/>
          <p:cNvSpPr txBox="1"/>
          <p:nvPr/>
        </p:nvSpPr>
        <p:spPr>
          <a:xfrm>
            <a:off x="8289287" y="865283"/>
            <a:ext cx="2612133" cy="340783"/>
          </a:xfrm>
          <a:prstGeom prst="rect">
            <a:avLst/>
          </a:prstGeom>
          <a:noFill/>
        </p:spPr>
        <p:txBody>
          <a:bodyPr lIns="0" tIns="0" rIns="0" bIns="0"/>
          <a:lstStyle/>
          <a:p>
            <a:pPr algn="ctr">
              <a:defRPr/>
            </a:pPr>
            <a:r>
              <a:rPr lang="en-US" sz="2000" b="1">
                <a:solidFill>
                  <a:srgbClr val="4F81BD">
                    <a:lumMod val="75000"/>
                  </a:srgbClr>
                </a:solidFill>
                <a:latin typeface="Arial" pitchFamily="34" charset="0"/>
                <a:ea typeface="宋体" pitchFamily="2" charset="-122"/>
                <a:sym typeface="Arial" pitchFamily="34" charset="0"/>
              </a:rPr>
              <a:t>Relationship </a:t>
            </a:r>
            <a:r>
              <a:rPr lang="en-US" sz="2000" b="1" dirty="0">
                <a:solidFill>
                  <a:srgbClr val="4F81BD">
                    <a:lumMod val="75000"/>
                  </a:srgbClr>
                </a:solidFill>
                <a:latin typeface="Arial" pitchFamily="34" charset="0"/>
                <a:ea typeface="宋体" pitchFamily="2" charset="-122"/>
                <a:sym typeface="Arial" pitchFamily="34" charset="0"/>
              </a:rPr>
              <a:t>Lifecycle</a:t>
            </a:r>
          </a:p>
        </p:txBody>
      </p:sp>
      <p:sp>
        <p:nvSpPr>
          <p:cNvPr id="53" name="Rectangle 52"/>
          <p:cNvSpPr/>
          <p:nvPr/>
        </p:nvSpPr>
        <p:spPr>
          <a:xfrm>
            <a:off x="3087516" y="1126980"/>
            <a:ext cx="3587945" cy="923330"/>
          </a:xfrm>
          <a:prstGeom prst="rect">
            <a:avLst/>
          </a:prstGeom>
        </p:spPr>
        <p:txBody>
          <a:bodyPr wrap="square">
            <a:spAutoFit/>
          </a:bodyPr>
          <a:lstStyle/>
          <a:p>
            <a:r>
              <a:rPr lang="en-US" altLang="zh-CN" b="1" i="1" u="sng" dirty="0">
                <a:solidFill>
                  <a:srgbClr val="3F51B5"/>
                </a:solidFill>
                <a:sym typeface="Verdana" charset="0"/>
              </a:rPr>
              <a:t>Nodes</a:t>
            </a:r>
            <a:r>
              <a:rPr lang="en-US" altLang="zh-CN" b="1" i="1" dirty="0">
                <a:solidFill>
                  <a:srgbClr val="3F51B5"/>
                </a:solidFill>
                <a:sym typeface="Verdana" charset="0"/>
              </a:rPr>
              <a:t> </a:t>
            </a:r>
            <a:r>
              <a:rPr lang="en-US" altLang="zh-CN" i="1" dirty="0">
                <a:solidFill>
                  <a:srgbClr val="3F51B5"/>
                </a:solidFill>
                <a:sym typeface="Verdana" charset="0"/>
              </a:rPr>
              <a:t>have their own </a:t>
            </a:r>
            <a:r>
              <a:rPr lang="en-US" altLang="zh-CN" i="1" u="sng" dirty="0">
                <a:solidFill>
                  <a:srgbClr val="3F51B5"/>
                </a:solidFill>
                <a:sym typeface="Verdana" charset="0"/>
              </a:rPr>
              <a:t>Lifecycle Operations</a:t>
            </a:r>
            <a:r>
              <a:rPr lang="en-US" altLang="zh-CN" i="1" dirty="0">
                <a:solidFill>
                  <a:srgbClr val="3F51B5"/>
                </a:solidFill>
                <a:sym typeface="Verdana" charset="0"/>
              </a:rPr>
              <a:t> which are invoked in order to achieve a </a:t>
            </a:r>
            <a:r>
              <a:rPr lang="en-US" altLang="zh-CN" i="1" u="sng" dirty="0">
                <a:solidFill>
                  <a:srgbClr val="3F51B5"/>
                </a:solidFill>
                <a:sym typeface="Verdana" charset="0"/>
              </a:rPr>
              <a:t>target state</a:t>
            </a:r>
          </a:p>
        </p:txBody>
      </p:sp>
      <p:sp>
        <p:nvSpPr>
          <p:cNvPr id="54" name="Rectangle 53"/>
          <p:cNvSpPr/>
          <p:nvPr/>
        </p:nvSpPr>
        <p:spPr>
          <a:xfrm>
            <a:off x="3972871" y="2524431"/>
            <a:ext cx="3468127" cy="1200329"/>
          </a:xfrm>
          <a:prstGeom prst="rect">
            <a:avLst/>
          </a:prstGeom>
        </p:spPr>
        <p:txBody>
          <a:bodyPr wrap="square">
            <a:spAutoFit/>
          </a:bodyPr>
          <a:lstStyle/>
          <a:p>
            <a:r>
              <a:rPr lang="en-US" altLang="zh-CN" b="1" i="1" u="sng" dirty="0">
                <a:solidFill>
                  <a:srgbClr val="3F51B5"/>
                </a:solidFill>
                <a:sym typeface="Verdana" charset="0"/>
              </a:rPr>
              <a:t>Relationships</a:t>
            </a:r>
            <a:r>
              <a:rPr lang="en-US" altLang="zh-CN" b="1" i="1" dirty="0">
                <a:solidFill>
                  <a:srgbClr val="3F51B5"/>
                </a:solidFill>
                <a:sym typeface="Verdana" charset="0"/>
              </a:rPr>
              <a:t> </a:t>
            </a:r>
            <a:r>
              <a:rPr lang="en-US" altLang="zh-CN" i="1" dirty="0">
                <a:solidFill>
                  <a:srgbClr val="3F51B5"/>
                </a:solidFill>
                <a:sym typeface="Verdana" charset="0"/>
              </a:rPr>
              <a:t>also have their own </a:t>
            </a:r>
            <a:r>
              <a:rPr lang="en-US" altLang="zh-CN" i="1" u="sng" dirty="0">
                <a:solidFill>
                  <a:srgbClr val="3F51B5"/>
                </a:solidFill>
                <a:sym typeface="Verdana" charset="0"/>
              </a:rPr>
              <a:t>Lifecycle Operations </a:t>
            </a:r>
            <a:r>
              <a:rPr lang="en-US" altLang="zh-CN" i="1" dirty="0">
                <a:solidFill>
                  <a:srgbClr val="3F51B5"/>
                </a:solidFill>
                <a:sym typeface="Verdana" charset="0"/>
              </a:rPr>
              <a:t>to configure or allocate and de-configure or deallocate </a:t>
            </a:r>
            <a:r>
              <a:rPr lang="en-US" altLang="zh-CN" i="1" u="sng" dirty="0">
                <a:solidFill>
                  <a:srgbClr val="3F51B5"/>
                </a:solidFill>
                <a:sym typeface="Verdana" charset="0"/>
              </a:rPr>
              <a:t>Node</a:t>
            </a:r>
            <a:r>
              <a:rPr lang="en-US" altLang="zh-CN" i="1" dirty="0">
                <a:solidFill>
                  <a:srgbClr val="3F51B5"/>
                </a:solidFill>
                <a:sym typeface="Verdana" charset="0"/>
              </a:rPr>
              <a:t> related resources</a:t>
            </a:r>
          </a:p>
        </p:txBody>
      </p:sp>
      <p:sp>
        <p:nvSpPr>
          <p:cNvPr id="50" name="Rectangle 49"/>
          <p:cNvSpPr/>
          <p:nvPr/>
        </p:nvSpPr>
        <p:spPr>
          <a:xfrm>
            <a:off x="241147" y="679283"/>
            <a:ext cx="6007094" cy="369332"/>
          </a:xfrm>
          <a:prstGeom prst="rect">
            <a:avLst/>
          </a:prstGeom>
        </p:spPr>
        <p:txBody>
          <a:bodyPr wrap="none">
            <a:spAutoFit/>
          </a:bodyPr>
          <a:lstStyle/>
          <a:p>
            <a:pPr>
              <a:defRPr/>
            </a:pPr>
            <a:r>
              <a:rPr lang="en-US" altLang="zh-CN" b="1">
                <a:solidFill>
                  <a:srgbClr val="3F51B5"/>
                </a:solidFill>
              </a:rPr>
              <a:t>TOSCA models have a consistent view of state-based lifecycle</a:t>
            </a:r>
            <a:endParaRPr lang="en-US" altLang="zh-CN" b="1" dirty="0">
              <a:solidFill>
                <a:srgbClr val="3F51B5"/>
              </a:solidFill>
            </a:endParaRPr>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1928" y="84494"/>
            <a:ext cx="1687339" cy="499364"/>
          </a:xfrm>
          <a:prstGeom prst="rect">
            <a:avLst/>
          </a:prstGeom>
        </p:spPr>
      </p:pic>
    </p:spTree>
    <p:extLst>
      <p:ext uri="{BB962C8B-B14F-4D97-AF65-F5344CB8AC3E}">
        <p14:creationId xmlns:p14="http://schemas.microsoft.com/office/powerpoint/2010/main" val="634003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1"/>
                </a:solidFill>
              </a:rPr>
              <a:t>Agenda &amp; Scope of Two Sessions</a:t>
            </a:r>
            <a:endParaRPr lang="en-US" sz="3200" dirty="0">
              <a:solidFill>
                <a:srgbClr val="FF0000"/>
              </a:solidFill>
            </a:endParaRPr>
          </a:p>
        </p:txBody>
      </p:sp>
      <p:sp>
        <p:nvSpPr>
          <p:cNvPr id="3" name="TextBox 2"/>
          <p:cNvSpPr txBox="1"/>
          <p:nvPr/>
        </p:nvSpPr>
        <p:spPr>
          <a:xfrm>
            <a:off x="1132604" y="1632756"/>
            <a:ext cx="10754596" cy="2923877"/>
          </a:xfrm>
          <a:prstGeom prst="rect">
            <a:avLst/>
          </a:prstGeom>
          <a:noFill/>
        </p:spPr>
        <p:txBody>
          <a:bodyPr wrap="square" rtlCol="0">
            <a:spAutoFit/>
          </a:bodyPr>
          <a:lstStyle/>
          <a:p>
            <a:pPr marL="457200" indent="-457200">
              <a:lnSpc>
                <a:spcPct val="150000"/>
              </a:lnSpc>
              <a:buClr>
                <a:schemeClr val="accent4"/>
              </a:buClr>
              <a:buFont typeface="+mj-lt"/>
              <a:buAutoNum type="arabicPeriod"/>
            </a:pPr>
            <a:r>
              <a:rPr lang="en-US" sz="2800" dirty="0">
                <a:solidFill>
                  <a:schemeClr val="tx2"/>
                </a:solidFill>
              </a:rPr>
              <a:t>Introduction to TOSCA - </a:t>
            </a:r>
            <a:r>
              <a:rPr lang="en-US" sz="2000" i="1" dirty="0"/>
              <a:t>Topology and Orchestration Specification for Cloud Applications</a:t>
            </a:r>
            <a:endParaRPr lang="en-US" sz="2000" dirty="0">
              <a:solidFill>
                <a:schemeClr val="tx2"/>
              </a:solidFill>
            </a:endParaRPr>
          </a:p>
          <a:p>
            <a:pPr marL="457200" indent="-457200">
              <a:lnSpc>
                <a:spcPct val="200000"/>
              </a:lnSpc>
              <a:buClr>
                <a:schemeClr val="accent4"/>
              </a:buClr>
              <a:buFont typeface="+mj-lt"/>
              <a:buAutoNum type="arabicPeriod"/>
            </a:pPr>
            <a:r>
              <a:rPr lang="en-US" sz="2800" dirty="0">
                <a:solidFill>
                  <a:schemeClr val="tx2"/>
                </a:solidFill>
              </a:rPr>
              <a:t>TOSCA Modeling for NFV</a:t>
            </a:r>
          </a:p>
          <a:p>
            <a:pPr>
              <a:lnSpc>
                <a:spcPct val="200000"/>
              </a:lnSpc>
              <a:buClr>
                <a:schemeClr val="accent4"/>
              </a:buClr>
            </a:pPr>
            <a:endParaRPr lang="en-US" sz="2800" dirty="0">
              <a:solidFill>
                <a:schemeClr val="tx2"/>
              </a:solidFill>
            </a:endParaRPr>
          </a:p>
        </p:txBody>
      </p:sp>
      <p:pic>
        <p:nvPicPr>
          <p:cNvPr id="28" name="Picture 27"/>
          <p:cNvPicPr>
            <a:picLocks noChangeAspect="1"/>
          </p:cNvPicPr>
          <p:nvPr/>
        </p:nvPicPr>
        <p:blipFill>
          <a:blip r:embed="rId2">
            <a:clrChange>
              <a:clrFrom>
                <a:srgbClr val="FFFFFF"/>
              </a:clrFrom>
              <a:clrTo>
                <a:srgbClr val="FFFFFF">
                  <a:alpha val="0"/>
                </a:srgbClr>
              </a:clrTo>
            </a:clrChange>
          </a:blip>
          <a:stretch>
            <a:fillRect/>
          </a:stretch>
        </p:blipFill>
        <p:spPr>
          <a:xfrm>
            <a:off x="10338955" y="92398"/>
            <a:ext cx="1207131" cy="824446"/>
          </a:xfrm>
          <a:prstGeom prst="rect">
            <a:avLst/>
          </a:prstGeom>
        </p:spPr>
      </p:pic>
      <p:pic>
        <p:nvPicPr>
          <p:cNvPr id="29" name="Picture 28"/>
          <p:cNvPicPr>
            <a:picLocks noChangeAspect="1"/>
          </p:cNvPicPr>
          <p:nvPr/>
        </p:nvPicPr>
        <p:blipFill>
          <a:blip r:embed="rId3">
            <a:clrChange>
              <a:clrFrom>
                <a:srgbClr val="FFFFFF"/>
              </a:clrFrom>
              <a:clrTo>
                <a:srgbClr val="FFFFFF">
                  <a:alpha val="0"/>
                </a:srgbClr>
              </a:clrTo>
            </a:clrChange>
          </a:blip>
          <a:stretch>
            <a:fillRect/>
          </a:stretch>
        </p:blipFill>
        <p:spPr>
          <a:xfrm>
            <a:off x="9722752" y="523123"/>
            <a:ext cx="383758" cy="276622"/>
          </a:xfrm>
          <a:prstGeom prst="rect">
            <a:avLst/>
          </a:prstGeom>
        </p:spPr>
      </p:pic>
      <p:pic>
        <p:nvPicPr>
          <p:cNvPr id="30" name="Picture 29"/>
          <p:cNvPicPr>
            <a:picLocks noChangeAspect="1"/>
          </p:cNvPicPr>
          <p:nvPr/>
        </p:nvPicPr>
        <p:blipFill>
          <a:blip r:embed="rId4">
            <a:clrChange>
              <a:clrFrom>
                <a:srgbClr val="FFFFFF"/>
              </a:clrFrom>
              <a:clrTo>
                <a:srgbClr val="FFFFFF">
                  <a:alpha val="0"/>
                </a:srgbClr>
              </a:clrTo>
            </a:clrChange>
          </a:blip>
          <a:stretch>
            <a:fillRect/>
          </a:stretch>
        </p:blipFill>
        <p:spPr>
          <a:xfrm>
            <a:off x="8734999" y="307005"/>
            <a:ext cx="818499" cy="209009"/>
          </a:xfrm>
          <a:prstGeom prst="rect">
            <a:avLst/>
          </a:prstGeom>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a:off x="9365302" y="417643"/>
            <a:ext cx="697679" cy="189860"/>
          </a:xfrm>
          <a:prstGeom prst="rect">
            <a:avLst/>
          </a:prstGeom>
        </p:spPr>
      </p:pic>
      <p:sp>
        <p:nvSpPr>
          <p:cNvPr id="4" name="Rectangle 3"/>
          <p:cNvSpPr/>
          <p:nvPr/>
        </p:nvSpPr>
        <p:spPr>
          <a:xfrm>
            <a:off x="1707573" y="3633492"/>
            <a:ext cx="7374082" cy="646331"/>
          </a:xfrm>
          <a:prstGeom prst="rect">
            <a:avLst/>
          </a:prstGeom>
        </p:spPr>
        <p:txBody>
          <a:bodyPr wrap="square">
            <a:spAutoFit/>
          </a:bodyPr>
          <a:lstStyle/>
          <a:p>
            <a:pPr marL="285750" indent="-285750">
              <a:buFont typeface="Wingdings" panose="05000000000000000000" pitchFamily="2" charset="2"/>
              <a:buChar char="Ø"/>
            </a:pPr>
            <a:r>
              <a:rPr lang="en-US" dirty="0">
                <a:solidFill>
                  <a:srgbClr val="767676"/>
                </a:solidFill>
              </a:rPr>
              <a:t>ETSI Info Model for VNF Package and VNF Descriptor </a:t>
            </a:r>
          </a:p>
          <a:p>
            <a:pPr marL="285750" indent="-285750">
              <a:buFont typeface="Wingdings" panose="05000000000000000000" pitchFamily="2" charset="2"/>
              <a:buChar char="Ø"/>
            </a:pPr>
            <a:r>
              <a:rPr lang="en-US" dirty="0">
                <a:solidFill>
                  <a:srgbClr val="767676"/>
                </a:solidFill>
              </a:rPr>
              <a:t>TOSCA Data Model for VNF Descriptor</a:t>
            </a:r>
            <a:endParaRPr lang="en-US" dirty="0"/>
          </a:p>
        </p:txBody>
      </p:sp>
      <p:sp>
        <p:nvSpPr>
          <p:cNvPr id="5" name="Horizontal Scroll 4"/>
          <p:cNvSpPr/>
          <p:nvPr/>
        </p:nvSpPr>
        <p:spPr>
          <a:xfrm>
            <a:off x="1174174" y="4338044"/>
            <a:ext cx="9403767" cy="1672936"/>
          </a:xfrm>
          <a:prstGeom prst="horizontalScroll">
            <a:avLst/>
          </a:prstGeom>
          <a:solidFill>
            <a:schemeClr val="bg1">
              <a:lumMod val="75000"/>
            </a:schemeClr>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t>Assumption</a:t>
            </a:r>
            <a:r>
              <a:rPr lang="en-US" sz="2000" dirty="0"/>
              <a:t>: There is no standard TOSCA–based VNFD and NSD in industry</a:t>
            </a:r>
          </a:p>
          <a:p>
            <a:pPr algn="ctr"/>
            <a:endParaRPr lang="en-US" sz="2000" dirty="0"/>
          </a:p>
          <a:p>
            <a:pPr algn="ctr"/>
            <a:r>
              <a:rPr lang="en-US" sz="2000" dirty="0"/>
              <a:t>The TOSCA Introduction presents a Work In Progress</a:t>
            </a:r>
          </a:p>
        </p:txBody>
      </p:sp>
    </p:spTree>
    <p:extLst>
      <p:ext uri="{BB962C8B-B14F-4D97-AF65-F5344CB8AC3E}">
        <p14:creationId xmlns:p14="http://schemas.microsoft.com/office/powerpoint/2010/main" val="237712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7"/>
          <p:cNvSpPr>
            <a:spLocks noChangeArrowheads="1"/>
          </p:cNvSpPr>
          <p:nvPr/>
        </p:nvSpPr>
        <p:spPr bwMode="auto">
          <a:xfrm>
            <a:off x="397788" y="788349"/>
            <a:ext cx="11337012" cy="1219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sz="2400" dirty="0">
                <a:solidFill>
                  <a:srgbClr val="3F51B5"/>
                </a:solidFill>
                <a:latin typeface="Calibri" pitchFamily="34" charset="0"/>
              </a:rPr>
              <a:t>v1.0 includes the groundwork for Placement (Affinity), Scaling and Performance Policies</a:t>
            </a:r>
          </a:p>
          <a:p>
            <a:pPr marL="573088" lvl="1" indent="-228600">
              <a:buFont typeface="Calibri" panose="020F0502020204030204" pitchFamily="34" charset="0"/>
              <a:buChar char="‒"/>
              <a:tabLst>
                <a:tab pos="166688" algn="l"/>
                <a:tab pos="6238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sz="2000" i="1" dirty="0">
                <a:solidFill>
                  <a:schemeClr val="bg2">
                    <a:lumMod val="25000"/>
                  </a:schemeClr>
                </a:solidFill>
                <a:latin typeface="Calibri" pitchFamily="34" charset="0"/>
              </a:rPr>
              <a:t>Orchestrators can evaluate </a:t>
            </a:r>
            <a:r>
              <a:rPr lang="en-US" sz="2000" b="1" i="1" u="sng" dirty="0">
                <a:solidFill>
                  <a:schemeClr val="accent6">
                    <a:lumMod val="50000"/>
                  </a:schemeClr>
                </a:solidFill>
                <a:latin typeface="Calibri" pitchFamily="34" charset="0"/>
              </a:rPr>
              <a:t>Conditions</a:t>
            </a:r>
            <a:r>
              <a:rPr lang="en-US" sz="2000" i="1" dirty="0">
                <a:solidFill>
                  <a:schemeClr val="accent6">
                    <a:lumMod val="50000"/>
                  </a:schemeClr>
                </a:solidFill>
                <a:latin typeface="Calibri" pitchFamily="34" charset="0"/>
              </a:rPr>
              <a:t> </a:t>
            </a:r>
            <a:r>
              <a:rPr lang="en-US" sz="2000" i="1" dirty="0">
                <a:solidFill>
                  <a:schemeClr val="bg2">
                    <a:lumMod val="25000"/>
                  </a:schemeClr>
                </a:solidFill>
                <a:latin typeface="Calibri" pitchFamily="34" charset="0"/>
              </a:rPr>
              <a:t>based on </a:t>
            </a:r>
            <a:r>
              <a:rPr lang="en-US" sz="2000" b="1" i="1" u="sng" dirty="0">
                <a:solidFill>
                  <a:schemeClr val="accent6">
                    <a:lumMod val="50000"/>
                  </a:schemeClr>
                </a:solidFill>
                <a:latin typeface="Calibri" pitchFamily="34" charset="0"/>
              </a:rPr>
              <a:t>Events</a:t>
            </a:r>
            <a:r>
              <a:rPr lang="en-US" sz="2000" i="1" dirty="0">
                <a:solidFill>
                  <a:schemeClr val="accent6">
                    <a:lumMod val="50000"/>
                  </a:schemeClr>
                </a:solidFill>
                <a:latin typeface="Calibri" pitchFamily="34" charset="0"/>
              </a:rPr>
              <a:t> </a:t>
            </a:r>
            <a:r>
              <a:rPr lang="en-US" sz="2000" i="1" dirty="0">
                <a:solidFill>
                  <a:schemeClr val="bg2">
                    <a:lumMod val="25000"/>
                  </a:schemeClr>
                </a:solidFill>
                <a:latin typeface="Calibri" pitchFamily="34" charset="0"/>
              </a:rPr>
              <a:t>that trigger Automatic or Imperative </a:t>
            </a:r>
            <a:r>
              <a:rPr lang="en-US" sz="2000" b="1" i="1" u="sng" dirty="0">
                <a:solidFill>
                  <a:schemeClr val="accent6">
                    <a:lumMod val="50000"/>
                  </a:schemeClr>
                </a:solidFill>
                <a:latin typeface="Calibri" pitchFamily="34" charset="0"/>
              </a:rPr>
              <a:t>Actions</a:t>
            </a:r>
          </a:p>
        </p:txBody>
      </p:sp>
      <p:sp>
        <p:nvSpPr>
          <p:cNvPr id="3" name="Rectangle 1"/>
          <p:cNvSpPr>
            <a:spLocks noChangeArrowheads="1"/>
          </p:cNvSpPr>
          <p:nvPr/>
        </p:nvSpPr>
        <p:spPr bwMode="auto">
          <a:xfrm>
            <a:off x="2295527" y="23981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tLang="en-US">
              <a:latin typeface="Arial" pitchFamily="34" charset="0"/>
              <a:cs typeface="Arial" pitchFamily="34" charset="0"/>
            </a:endParaRPr>
          </a:p>
        </p:txBody>
      </p:sp>
      <p:sp>
        <p:nvSpPr>
          <p:cNvPr id="6" name="Rectangle 7"/>
          <p:cNvSpPr>
            <a:spLocks noChangeArrowheads="1"/>
          </p:cNvSpPr>
          <p:nvPr/>
        </p:nvSpPr>
        <p:spPr bwMode="auto">
          <a:xfrm>
            <a:off x="1202460" y="5016563"/>
            <a:ext cx="1022754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sz="2000" dirty="0">
                <a:solidFill>
                  <a:schemeClr val="bg2">
                    <a:lumMod val="25000"/>
                  </a:schemeClr>
                </a:solidFill>
                <a:latin typeface="Calibri" pitchFamily="34" charset="0"/>
              </a:rPr>
              <a:t>Policies can be declared independently and </a:t>
            </a:r>
            <a:r>
              <a:rPr lang="en-US" sz="2000" dirty="0" smtClean="0">
                <a:solidFill>
                  <a:schemeClr val="bg2">
                    <a:lumMod val="25000"/>
                  </a:schemeClr>
                </a:solidFill>
                <a:latin typeface="Calibri" pitchFamily="34" charset="0"/>
              </a:rPr>
              <a:t>attached </a:t>
            </a:r>
            <a:r>
              <a:rPr lang="en-US" sz="2000" dirty="0">
                <a:solidFill>
                  <a:schemeClr val="bg2">
                    <a:lumMod val="25000"/>
                  </a:schemeClr>
                </a:solidFill>
                <a:latin typeface="Calibri" pitchFamily="34" charset="0"/>
              </a:rPr>
              <a:t>to various points in your models</a:t>
            </a:r>
          </a:p>
          <a:p>
            <a:pPr marL="342900" indent="-342900">
              <a:buFont typeface="+mj-lt"/>
              <a:buAutoNum type="arabicPeriod"/>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i="1" dirty="0">
                <a:solidFill>
                  <a:schemeClr val="bg2">
                    <a:lumMod val="25000"/>
                  </a:schemeClr>
                </a:solidFill>
                <a:latin typeface="Calibri" pitchFamily="34" charset="0"/>
              </a:rPr>
              <a:t>That can be attached to </a:t>
            </a:r>
            <a:r>
              <a:rPr lang="en-US" b="1" i="1" u="sng" dirty="0">
                <a:solidFill>
                  <a:schemeClr val="bg2">
                    <a:lumMod val="25000"/>
                  </a:schemeClr>
                </a:solidFill>
                <a:latin typeface="Calibri" pitchFamily="34" charset="0"/>
              </a:rPr>
              <a:t>Interfaces</a:t>
            </a:r>
            <a:r>
              <a:rPr lang="en-US" i="1" dirty="0">
                <a:solidFill>
                  <a:schemeClr val="bg2">
                    <a:lumMod val="25000"/>
                  </a:schemeClr>
                </a:solidFill>
                <a:latin typeface="Calibri" pitchFamily="34" charset="0"/>
              </a:rPr>
              <a:t> or specific </a:t>
            </a:r>
            <a:r>
              <a:rPr lang="en-US" b="1" i="1" u="sng" dirty="0">
                <a:solidFill>
                  <a:schemeClr val="bg2">
                    <a:lumMod val="25000"/>
                  </a:schemeClr>
                </a:solidFill>
                <a:latin typeface="Calibri" pitchFamily="34" charset="0"/>
              </a:rPr>
              <a:t>Operations</a:t>
            </a:r>
            <a:r>
              <a:rPr lang="en-US" i="1" dirty="0">
                <a:solidFill>
                  <a:schemeClr val="bg2">
                    <a:lumMod val="25000"/>
                  </a:schemeClr>
                </a:solidFill>
                <a:latin typeface="Calibri" pitchFamily="34" charset="0"/>
              </a:rPr>
              <a:t>, </a:t>
            </a:r>
          </a:p>
          <a:p>
            <a:pPr marL="342900" indent="-342900">
              <a:buFont typeface="+mj-lt"/>
              <a:buAutoNum type="arabicPeriod"/>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b="1" i="1" u="sng" dirty="0">
                <a:solidFill>
                  <a:schemeClr val="bg2">
                    <a:lumMod val="25000"/>
                  </a:schemeClr>
                </a:solidFill>
                <a:latin typeface="Calibri" pitchFamily="34" charset="0"/>
              </a:rPr>
              <a:t>Nodes</a:t>
            </a:r>
            <a:r>
              <a:rPr lang="en-US" i="1" dirty="0">
                <a:solidFill>
                  <a:schemeClr val="bg2">
                    <a:lumMod val="25000"/>
                  </a:schemeClr>
                </a:solidFill>
                <a:latin typeface="Calibri" pitchFamily="34" charset="0"/>
              </a:rPr>
              <a:t> and  </a:t>
            </a:r>
          </a:p>
          <a:p>
            <a:pPr marL="342900" indent="-342900">
              <a:buFont typeface="+mj-lt"/>
              <a:buAutoNum type="arabicPeriod"/>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b="1" i="1" u="sng" dirty="0">
                <a:solidFill>
                  <a:schemeClr val="bg2">
                    <a:lumMod val="25000"/>
                  </a:schemeClr>
                </a:solidFill>
                <a:latin typeface="Calibri" pitchFamily="34" charset="0"/>
              </a:rPr>
              <a:t>Groups</a:t>
            </a:r>
            <a:r>
              <a:rPr lang="en-US" i="1" dirty="0">
                <a:solidFill>
                  <a:schemeClr val="bg2">
                    <a:lumMod val="25000"/>
                  </a:schemeClr>
                </a:solidFill>
                <a:latin typeface="Calibri" pitchFamily="34" charset="0"/>
              </a:rPr>
              <a:t> of Nodes </a:t>
            </a:r>
          </a:p>
        </p:txBody>
      </p:sp>
      <p:grpSp>
        <p:nvGrpSpPr>
          <p:cNvPr id="24" name="Group 23"/>
          <p:cNvGrpSpPr/>
          <p:nvPr/>
        </p:nvGrpSpPr>
        <p:grpSpPr>
          <a:xfrm>
            <a:off x="2590803" y="2283805"/>
            <a:ext cx="2443959" cy="2552888"/>
            <a:chOff x="1892678" y="2247712"/>
            <a:chExt cx="2443959" cy="2552888"/>
          </a:xfrm>
        </p:grpSpPr>
        <p:sp>
          <p:nvSpPr>
            <p:cNvPr id="8" name="Web Server Tier"/>
            <p:cNvSpPr>
              <a:spLocks noChangeArrowheads="1"/>
            </p:cNvSpPr>
            <p:nvPr/>
          </p:nvSpPr>
          <p:spPr bwMode="auto">
            <a:xfrm>
              <a:off x="2355872" y="2247712"/>
              <a:ext cx="1621782" cy="255288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200" i="1" dirty="0">
                  <a:solidFill>
                    <a:srgbClr val="000000"/>
                  </a:solidFill>
                </a:rPr>
                <a:t>my_app_1</a:t>
              </a:r>
            </a:p>
          </p:txBody>
        </p:sp>
        <p:sp>
          <p:nvSpPr>
            <p:cNvPr id="9" name="Rectangle 8"/>
            <p:cNvSpPr/>
            <p:nvPr/>
          </p:nvSpPr>
          <p:spPr>
            <a:xfrm>
              <a:off x="2355872" y="2552511"/>
              <a:ext cx="162178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Compute</a:t>
              </a:r>
            </a:p>
          </p:txBody>
        </p:sp>
        <p:sp>
          <p:nvSpPr>
            <p:cNvPr id="11" name="Web Server Tier"/>
            <p:cNvSpPr>
              <a:spLocks noChangeArrowheads="1"/>
            </p:cNvSpPr>
            <p:nvPr/>
          </p:nvSpPr>
          <p:spPr bwMode="auto">
            <a:xfrm>
              <a:off x="3194073" y="2958785"/>
              <a:ext cx="1073128" cy="1232215"/>
            </a:xfrm>
            <a:prstGeom prst="roundRect">
              <a:avLst>
                <a:gd name="adj" fmla="val 16667"/>
              </a:avLst>
            </a:prstGeom>
            <a:solidFill>
              <a:schemeClr val="tx2">
                <a:lumMod val="20000"/>
                <a:lumOff val="80000"/>
              </a:schemeClr>
            </a:solidFill>
            <a:ln w="6350">
              <a:solidFill>
                <a:schemeClr val="accent1"/>
              </a:solidFill>
              <a:round/>
              <a:headEnd/>
              <a:tailEnd/>
            </a:ln>
            <a:effectLst/>
          </p:spPr>
          <p:txBody>
            <a:bodyPr t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000" b="1" dirty="0">
                  <a:latin typeface="Arial" charset="0"/>
                </a:rPr>
                <a:t>Capabilities</a:t>
              </a:r>
            </a:p>
          </p:txBody>
        </p:sp>
        <p:sp>
          <p:nvSpPr>
            <p:cNvPr id="12" name="Rectangle 14"/>
            <p:cNvSpPr>
              <a:spLocks noChangeArrowheads="1"/>
            </p:cNvSpPr>
            <p:nvPr/>
          </p:nvSpPr>
          <p:spPr bwMode="auto">
            <a:xfrm>
              <a:off x="3300752" y="3233105"/>
              <a:ext cx="1035885" cy="183703"/>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000" dirty="0">
                  <a:latin typeface="Arial" charset="0"/>
                </a:rPr>
                <a:t>Container</a:t>
              </a:r>
            </a:p>
          </p:txBody>
        </p:sp>
        <p:grpSp>
          <p:nvGrpSpPr>
            <p:cNvPr id="13" name="Group 12"/>
            <p:cNvGrpSpPr/>
            <p:nvPr/>
          </p:nvGrpSpPr>
          <p:grpSpPr>
            <a:xfrm>
              <a:off x="3300752" y="3411225"/>
              <a:ext cx="1035885" cy="369332"/>
              <a:chOff x="2508272" y="5120640"/>
              <a:chExt cx="1035885" cy="369332"/>
            </a:xfrm>
          </p:grpSpPr>
          <p:sp>
            <p:nvSpPr>
              <p:cNvPr id="15" name="Rectangle 14"/>
              <p:cNvSpPr>
                <a:spLocks noChangeArrowheads="1"/>
              </p:cNvSpPr>
              <p:nvPr/>
            </p:nvSpPr>
            <p:spPr bwMode="auto">
              <a:xfrm>
                <a:off x="2508272" y="5266944"/>
                <a:ext cx="1035885" cy="223028"/>
              </a:xfrm>
              <a:prstGeom prst="rect">
                <a:avLst/>
              </a:prstGeom>
              <a:pattFill prst="wdUpDiag">
                <a:fgClr>
                  <a:schemeClr val="accent6">
                    <a:lumMod val="40000"/>
                    <a:lumOff val="60000"/>
                  </a:schemeClr>
                </a:fgClr>
                <a:bgClr>
                  <a:schemeClr val="bg1"/>
                </a:bgClr>
              </a:pattFill>
              <a:ln w="9525">
                <a:solidFill>
                  <a:srgbClr val="E46C0A"/>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dirty="0">
                  <a:latin typeface="Arial" charset="0"/>
                </a:endParaRPr>
              </a:p>
            </p:txBody>
          </p:sp>
          <p:sp>
            <p:nvSpPr>
              <p:cNvPr id="16" name="TextBox 15"/>
              <p:cNvSpPr txBox="1"/>
              <p:nvPr/>
            </p:nvSpPr>
            <p:spPr>
              <a:xfrm>
                <a:off x="2910226" y="5120640"/>
                <a:ext cx="384812" cy="369332"/>
              </a:xfrm>
              <a:prstGeom prst="rect">
                <a:avLst/>
              </a:prstGeom>
              <a:noFill/>
            </p:spPr>
            <p:txBody>
              <a:bodyPr wrap="square" rtlCol="0">
                <a:spAutoFit/>
              </a:bodyPr>
              <a:lstStyle/>
              <a:p>
                <a:r>
                  <a:rPr lang="en-US" dirty="0"/>
                  <a:t>...</a:t>
                </a:r>
              </a:p>
            </p:txBody>
          </p:sp>
        </p:grpSp>
        <p:sp>
          <p:nvSpPr>
            <p:cNvPr id="17" name="Web Server Tier"/>
            <p:cNvSpPr>
              <a:spLocks noChangeArrowheads="1"/>
            </p:cNvSpPr>
            <p:nvPr/>
          </p:nvSpPr>
          <p:spPr bwMode="auto">
            <a:xfrm>
              <a:off x="1984118" y="3429000"/>
              <a:ext cx="1140082" cy="1219200"/>
            </a:xfrm>
            <a:prstGeom prst="roundRect">
              <a:avLst>
                <a:gd name="adj" fmla="val 16667"/>
              </a:avLst>
            </a:prstGeom>
            <a:solidFill>
              <a:schemeClr val="tx2">
                <a:lumMod val="20000"/>
                <a:lumOff val="80000"/>
              </a:schemeClr>
            </a:solidFill>
            <a:ln w="6350">
              <a:solidFill>
                <a:schemeClr val="accent1"/>
              </a:solidFill>
              <a:round/>
              <a:headEnd/>
              <a:tailEnd/>
            </a:ln>
            <a:effectLst/>
          </p:spPr>
          <p:txBody>
            <a:bodyPr t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900" b="1" dirty="0">
                  <a:latin typeface="Arial" charset="0"/>
                </a:rPr>
                <a:t>Lifecycle</a:t>
              </a:r>
            </a:p>
          </p:txBody>
        </p:sp>
        <p:sp>
          <p:nvSpPr>
            <p:cNvPr id="18" name="Rectangle 14"/>
            <p:cNvSpPr>
              <a:spLocks noChangeArrowheads="1"/>
            </p:cNvSpPr>
            <p:nvPr/>
          </p:nvSpPr>
          <p:spPr bwMode="auto">
            <a:xfrm>
              <a:off x="1892678" y="3700772"/>
              <a:ext cx="1005840" cy="219456"/>
            </a:xfrm>
            <a:prstGeom prst="rect">
              <a:avLst/>
            </a:prstGeom>
            <a:gradFill rotWithShape="1">
              <a:gsLst>
                <a:gs pos="0">
                  <a:schemeClr val="accent3">
                    <a:lumMod val="60000"/>
                    <a:lumOff val="40000"/>
                  </a:schemeClr>
                </a:gs>
                <a:gs pos="35001">
                  <a:schemeClr val="accent3">
                    <a:lumMod val="40000"/>
                    <a:lumOff val="60000"/>
                  </a:schemeClr>
                </a:gs>
                <a:gs pos="100000">
                  <a:schemeClr val="accent3">
                    <a:lumMod val="20000"/>
                    <a:lumOff val="80000"/>
                  </a:schemeClr>
                </a:gs>
              </a:gsLst>
              <a:lin ang="16200000" scaled="1"/>
            </a:gradFill>
            <a:ln w="9525">
              <a:solidFill>
                <a:schemeClr val="accent3">
                  <a:lumMod val="50000"/>
                </a:schemeClr>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100" dirty="0">
                  <a:latin typeface="Arial" charset="0"/>
                </a:rPr>
                <a:t>create</a:t>
              </a:r>
            </a:p>
          </p:txBody>
        </p:sp>
        <p:sp>
          <p:nvSpPr>
            <p:cNvPr id="19" name="Rectangle 14"/>
            <p:cNvSpPr>
              <a:spLocks noChangeArrowheads="1"/>
            </p:cNvSpPr>
            <p:nvPr/>
          </p:nvSpPr>
          <p:spPr bwMode="auto">
            <a:xfrm>
              <a:off x="1892678" y="4014716"/>
              <a:ext cx="990600" cy="219456"/>
            </a:xfrm>
            <a:prstGeom prst="rect">
              <a:avLst/>
            </a:prstGeom>
            <a:gradFill rotWithShape="1">
              <a:gsLst>
                <a:gs pos="0">
                  <a:schemeClr val="accent3">
                    <a:lumMod val="60000"/>
                    <a:lumOff val="40000"/>
                  </a:schemeClr>
                </a:gs>
                <a:gs pos="35001">
                  <a:schemeClr val="accent3">
                    <a:lumMod val="40000"/>
                    <a:lumOff val="60000"/>
                  </a:schemeClr>
                </a:gs>
                <a:gs pos="100000">
                  <a:schemeClr val="accent3">
                    <a:lumMod val="20000"/>
                    <a:lumOff val="80000"/>
                  </a:schemeClr>
                </a:gs>
              </a:gsLst>
              <a:lin ang="16200000" scaled="1"/>
            </a:gradFill>
            <a:ln w="9525">
              <a:solidFill>
                <a:schemeClr val="accent3">
                  <a:lumMod val="50000"/>
                </a:schemeClr>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100" dirty="0">
                  <a:latin typeface="Arial" charset="0"/>
                </a:rPr>
                <a:t>configure</a:t>
              </a:r>
            </a:p>
          </p:txBody>
        </p:sp>
        <p:grpSp>
          <p:nvGrpSpPr>
            <p:cNvPr id="20" name="Group 19"/>
            <p:cNvGrpSpPr/>
            <p:nvPr/>
          </p:nvGrpSpPr>
          <p:grpSpPr>
            <a:xfrm>
              <a:off x="1892678" y="4202668"/>
              <a:ext cx="981354" cy="369332"/>
              <a:chOff x="2715638" y="5120640"/>
              <a:chExt cx="981354" cy="369332"/>
            </a:xfrm>
          </p:grpSpPr>
          <p:sp>
            <p:nvSpPr>
              <p:cNvPr id="21" name="Rectangle 20"/>
              <p:cNvSpPr>
                <a:spLocks noChangeArrowheads="1"/>
              </p:cNvSpPr>
              <p:nvPr/>
            </p:nvSpPr>
            <p:spPr bwMode="auto">
              <a:xfrm>
                <a:off x="2715638" y="5266944"/>
                <a:ext cx="981354" cy="219456"/>
              </a:xfrm>
              <a:prstGeom prst="rect">
                <a:avLst/>
              </a:prstGeom>
              <a:pattFill prst="wdUpDiag">
                <a:fgClr>
                  <a:schemeClr val="accent3">
                    <a:lumMod val="40000"/>
                    <a:lumOff val="60000"/>
                  </a:schemeClr>
                </a:fgClr>
                <a:bgClr>
                  <a:schemeClr val="bg1"/>
                </a:bgClr>
              </a:pattFill>
              <a:ln w="9525">
                <a:solidFill>
                  <a:schemeClr val="accent3">
                    <a:lumMod val="75000"/>
                  </a:schemeClr>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dirty="0">
                  <a:latin typeface="Arial" charset="0"/>
                </a:endParaRPr>
              </a:p>
            </p:txBody>
          </p:sp>
          <p:sp>
            <p:nvSpPr>
              <p:cNvPr id="22" name="TextBox 21"/>
              <p:cNvSpPr txBox="1"/>
              <p:nvPr/>
            </p:nvSpPr>
            <p:spPr>
              <a:xfrm>
                <a:off x="3022620" y="5120640"/>
                <a:ext cx="384812" cy="369332"/>
              </a:xfrm>
              <a:prstGeom prst="rect">
                <a:avLst/>
              </a:prstGeom>
              <a:noFill/>
            </p:spPr>
            <p:txBody>
              <a:bodyPr wrap="square" rtlCol="0">
                <a:spAutoFit/>
              </a:bodyPr>
              <a:lstStyle/>
              <a:p>
                <a:r>
                  <a:rPr lang="en-US" dirty="0"/>
                  <a:t>...</a:t>
                </a:r>
              </a:p>
            </p:txBody>
          </p:sp>
        </p:grpSp>
      </p:grpSp>
      <p:sp>
        <p:nvSpPr>
          <p:cNvPr id="4" name="Flowchart: Document 3"/>
          <p:cNvSpPr/>
          <p:nvPr/>
        </p:nvSpPr>
        <p:spPr>
          <a:xfrm>
            <a:off x="1752600" y="2283807"/>
            <a:ext cx="1219200" cy="921731"/>
          </a:xfrm>
          <a:prstGeom prst="flowChartDocument">
            <a:avLst/>
          </a:prstGeom>
          <a:solidFill>
            <a:schemeClr val="accent4">
              <a:lumMod val="20000"/>
              <a:lumOff val="80000"/>
              <a:alpha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864" tIns="73152" rIns="0" bIns="0" rtlCol="0" anchor="b" anchorCtr="0"/>
          <a:lstStyle/>
          <a:p>
            <a:pPr algn="ctr" fontAlgn="base">
              <a:spcBef>
                <a:spcPct val="0"/>
              </a:spcBef>
              <a:spcAft>
                <a:spcPct val="0"/>
              </a:spcAft>
            </a:pPr>
            <a:r>
              <a:rPr lang="en-US" sz="1200" b="1" dirty="0">
                <a:solidFill>
                  <a:schemeClr val="accent4">
                    <a:lumMod val="50000"/>
                  </a:schemeClr>
                </a:solidFill>
                <a:latin typeface="Arial Narrow" pitchFamily="34" charset="0"/>
              </a:rPr>
              <a:t>Policy</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Type</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Event, Condition</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Action</a:t>
            </a:r>
          </a:p>
        </p:txBody>
      </p:sp>
      <p:cxnSp>
        <p:nvCxnSpPr>
          <p:cNvPr id="23" name="Straight Arrow Connector 22"/>
          <p:cNvCxnSpPr>
            <a:stCxn id="4" idx="2"/>
            <a:endCxn id="18" idx="1"/>
          </p:cNvCxnSpPr>
          <p:nvPr/>
        </p:nvCxnSpPr>
        <p:spPr>
          <a:xfrm>
            <a:off x="2362200" y="3144601"/>
            <a:ext cx="228602" cy="701993"/>
          </a:xfrm>
          <a:prstGeom prst="straightConnector1">
            <a:avLst/>
          </a:prstGeom>
          <a:ln>
            <a:solidFill>
              <a:schemeClr val="accent4">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6" name="Web Server Tier"/>
          <p:cNvSpPr>
            <a:spLocks noChangeArrowheads="1"/>
          </p:cNvSpPr>
          <p:nvPr/>
        </p:nvSpPr>
        <p:spPr bwMode="auto">
          <a:xfrm>
            <a:off x="7086600" y="1784880"/>
            <a:ext cx="2667000" cy="3082395"/>
          </a:xfrm>
          <a:prstGeom prst="roundRect">
            <a:avLst>
              <a:gd name="adj" fmla="val 16667"/>
            </a:avLst>
          </a:prstGeom>
          <a:pattFill prst="wdUpDiag">
            <a:fgClr>
              <a:srgbClr val="CCFFFF"/>
            </a:fgClr>
            <a:bgClr>
              <a:schemeClr val="bg1"/>
            </a:bgClr>
          </a:pattFill>
          <a:ln w="19050">
            <a:solidFill>
              <a:schemeClr val="accent4">
                <a:lumMod val="50000"/>
              </a:schemeClr>
            </a:solidFill>
            <a:prstDash val="lgDash"/>
            <a:round/>
            <a:headEnd/>
            <a:tailEnd/>
          </a:ln>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400" i="1" dirty="0" err="1"/>
              <a:t>my_scaling_group</a:t>
            </a:r>
            <a:endParaRPr lang="en-US" altLang="en-US" sz="1400" i="1" dirty="0"/>
          </a:p>
        </p:txBody>
      </p:sp>
      <p:grpSp>
        <p:nvGrpSpPr>
          <p:cNvPr id="36" name="Group 35"/>
          <p:cNvGrpSpPr/>
          <p:nvPr/>
        </p:nvGrpSpPr>
        <p:grpSpPr>
          <a:xfrm>
            <a:off x="7924800" y="2656976"/>
            <a:ext cx="923058" cy="914899"/>
            <a:chOff x="5128848" y="2895600"/>
            <a:chExt cx="1119552" cy="1109657"/>
          </a:xfrm>
        </p:grpSpPr>
        <p:sp>
          <p:nvSpPr>
            <p:cNvPr id="27" name="Web Server Tier"/>
            <p:cNvSpPr>
              <a:spLocks noChangeArrowheads="1"/>
            </p:cNvSpPr>
            <p:nvPr/>
          </p:nvSpPr>
          <p:spPr bwMode="auto">
            <a:xfrm>
              <a:off x="5128848" y="2895600"/>
              <a:ext cx="1119552" cy="1109657"/>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900" i="1" dirty="0" err="1">
                  <a:solidFill>
                    <a:srgbClr val="000000"/>
                  </a:solidFill>
                </a:rPr>
                <a:t>backend_app</a:t>
              </a:r>
              <a:endParaRPr lang="en-US" altLang="en-US" sz="900" i="1" dirty="0">
                <a:solidFill>
                  <a:srgbClr val="000000"/>
                </a:solidFill>
              </a:endParaRPr>
            </a:p>
          </p:txBody>
        </p:sp>
        <p:sp>
          <p:nvSpPr>
            <p:cNvPr id="28" name="Rectangle 27"/>
            <p:cNvSpPr/>
            <p:nvPr/>
          </p:nvSpPr>
          <p:spPr>
            <a:xfrm>
              <a:off x="5128848" y="3124200"/>
              <a:ext cx="111955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Compute</a:t>
              </a:r>
            </a:p>
          </p:txBody>
        </p:sp>
      </p:grpSp>
      <p:sp>
        <p:nvSpPr>
          <p:cNvPr id="34" name="Flowchart: Document 33"/>
          <p:cNvSpPr/>
          <p:nvPr/>
        </p:nvSpPr>
        <p:spPr>
          <a:xfrm>
            <a:off x="5486400" y="1811944"/>
            <a:ext cx="1219200" cy="921731"/>
          </a:xfrm>
          <a:prstGeom prst="flowChartDocument">
            <a:avLst/>
          </a:prstGeom>
          <a:solidFill>
            <a:schemeClr val="accent4">
              <a:lumMod val="20000"/>
              <a:lumOff val="80000"/>
              <a:alpha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864" tIns="73152" rIns="0" bIns="0" rtlCol="0" anchor="b" anchorCtr="0"/>
          <a:lstStyle/>
          <a:p>
            <a:pPr algn="ctr" fontAlgn="base">
              <a:spcBef>
                <a:spcPct val="0"/>
              </a:spcBef>
              <a:spcAft>
                <a:spcPct val="0"/>
              </a:spcAft>
            </a:pPr>
            <a:r>
              <a:rPr lang="en-US" sz="1200" b="1" dirty="0">
                <a:solidFill>
                  <a:schemeClr val="accent4">
                    <a:lumMod val="50000"/>
                  </a:schemeClr>
                </a:solidFill>
                <a:latin typeface="Arial Narrow" pitchFamily="34" charset="0"/>
              </a:rPr>
              <a:t>Policy</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Type</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Event, Condition</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Action</a:t>
            </a:r>
          </a:p>
        </p:txBody>
      </p:sp>
      <p:cxnSp>
        <p:nvCxnSpPr>
          <p:cNvPr id="35" name="Straight Arrow Connector 34"/>
          <p:cNvCxnSpPr>
            <a:endCxn id="9" idx="3"/>
          </p:cNvCxnSpPr>
          <p:nvPr/>
        </p:nvCxnSpPr>
        <p:spPr>
          <a:xfrm flipH="1">
            <a:off x="4675778" y="2272810"/>
            <a:ext cx="429622" cy="462099"/>
          </a:xfrm>
          <a:prstGeom prst="straightConnector1">
            <a:avLst/>
          </a:prstGeom>
          <a:ln>
            <a:solidFill>
              <a:schemeClr val="accent4">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8534400" y="3723776"/>
            <a:ext cx="923058" cy="914899"/>
            <a:chOff x="5128848" y="2895600"/>
            <a:chExt cx="1119552" cy="1109657"/>
          </a:xfrm>
        </p:grpSpPr>
        <p:sp>
          <p:nvSpPr>
            <p:cNvPr id="40" name="Web Server Tier"/>
            <p:cNvSpPr>
              <a:spLocks noChangeArrowheads="1"/>
            </p:cNvSpPr>
            <p:nvPr/>
          </p:nvSpPr>
          <p:spPr bwMode="auto">
            <a:xfrm>
              <a:off x="5128848" y="2895600"/>
              <a:ext cx="1119552" cy="1109657"/>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900" i="1" dirty="0" err="1">
                  <a:solidFill>
                    <a:srgbClr val="000000"/>
                  </a:solidFill>
                </a:rPr>
                <a:t>my_database</a:t>
              </a:r>
              <a:endParaRPr lang="en-US" altLang="en-US" sz="900" i="1" dirty="0">
                <a:solidFill>
                  <a:srgbClr val="000000"/>
                </a:solidFill>
              </a:endParaRPr>
            </a:p>
          </p:txBody>
        </p:sp>
        <p:sp>
          <p:nvSpPr>
            <p:cNvPr id="41" name="Rectangle 40"/>
            <p:cNvSpPr/>
            <p:nvPr/>
          </p:nvSpPr>
          <p:spPr>
            <a:xfrm>
              <a:off x="5128848" y="3124200"/>
              <a:ext cx="111955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Compute</a:t>
              </a:r>
            </a:p>
          </p:txBody>
        </p:sp>
      </p:grpSp>
      <p:grpSp>
        <p:nvGrpSpPr>
          <p:cNvPr id="42" name="Group 41"/>
          <p:cNvGrpSpPr/>
          <p:nvPr/>
        </p:nvGrpSpPr>
        <p:grpSpPr>
          <a:xfrm>
            <a:off x="7391400" y="3723776"/>
            <a:ext cx="923058" cy="914899"/>
            <a:chOff x="5128848" y="2895600"/>
            <a:chExt cx="1119552" cy="1109657"/>
          </a:xfrm>
        </p:grpSpPr>
        <p:sp>
          <p:nvSpPr>
            <p:cNvPr id="43" name="Web Server Tier"/>
            <p:cNvSpPr>
              <a:spLocks noChangeArrowheads="1"/>
            </p:cNvSpPr>
            <p:nvPr/>
          </p:nvSpPr>
          <p:spPr bwMode="auto">
            <a:xfrm>
              <a:off x="5128848" y="2895600"/>
              <a:ext cx="1119552" cy="1109657"/>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900" i="1" dirty="0">
                  <a:solidFill>
                    <a:srgbClr val="000000"/>
                  </a:solidFill>
                </a:rPr>
                <a:t>web-app</a:t>
              </a:r>
            </a:p>
          </p:txBody>
        </p:sp>
        <p:sp>
          <p:nvSpPr>
            <p:cNvPr id="44" name="Rectangle 43"/>
            <p:cNvSpPr/>
            <p:nvPr/>
          </p:nvSpPr>
          <p:spPr>
            <a:xfrm>
              <a:off x="5128848" y="3124200"/>
              <a:ext cx="111955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Compute</a:t>
              </a:r>
            </a:p>
          </p:txBody>
        </p:sp>
      </p:grpSp>
      <p:sp>
        <p:nvSpPr>
          <p:cNvPr id="47" name="Flowchart: Document 46"/>
          <p:cNvSpPr/>
          <p:nvPr/>
        </p:nvSpPr>
        <p:spPr>
          <a:xfrm>
            <a:off x="5715000" y="3869344"/>
            <a:ext cx="1219200" cy="921731"/>
          </a:xfrm>
          <a:prstGeom prst="flowChartDocument">
            <a:avLst/>
          </a:prstGeom>
          <a:solidFill>
            <a:schemeClr val="accent4">
              <a:lumMod val="20000"/>
              <a:lumOff val="80000"/>
              <a:alpha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864" tIns="73152" rIns="0" bIns="0" rtlCol="0" anchor="b" anchorCtr="0"/>
          <a:lstStyle/>
          <a:p>
            <a:pPr algn="ctr" fontAlgn="base">
              <a:spcBef>
                <a:spcPct val="0"/>
              </a:spcBef>
              <a:spcAft>
                <a:spcPct val="0"/>
              </a:spcAft>
            </a:pPr>
            <a:r>
              <a:rPr lang="en-US" sz="1200" b="1" dirty="0">
                <a:solidFill>
                  <a:schemeClr val="accent4">
                    <a:lumMod val="50000"/>
                  </a:schemeClr>
                </a:solidFill>
                <a:latin typeface="Arial Narrow" pitchFamily="34" charset="0"/>
              </a:rPr>
              <a:t>Policy</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Type</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Event, Condition</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Action</a:t>
            </a:r>
          </a:p>
        </p:txBody>
      </p:sp>
      <p:cxnSp>
        <p:nvCxnSpPr>
          <p:cNvPr id="48" name="Straight Arrow Connector 47"/>
          <p:cNvCxnSpPr>
            <a:stCxn id="47" idx="0"/>
            <a:endCxn id="26" idx="1"/>
          </p:cNvCxnSpPr>
          <p:nvPr/>
        </p:nvCxnSpPr>
        <p:spPr>
          <a:xfrm flipV="1">
            <a:off x="6324600" y="3326077"/>
            <a:ext cx="762000" cy="543266"/>
          </a:xfrm>
          <a:prstGeom prst="straightConnector1">
            <a:avLst/>
          </a:prstGeom>
          <a:ln>
            <a:solidFill>
              <a:schemeClr val="accent4">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51" name="Oval 37"/>
          <p:cNvSpPr>
            <a:spLocks noChangeArrowheads="1"/>
          </p:cNvSpPr>
          <p:nvPr/>
        </p:nvSpPr>
        <p:spPr bwMode="auto">
          <a:xfrm>
            <a:off x="1447800" y="2295525"/>
            <a:ext cx="220663" cy="219075"/>
          </a:xfrm>
          <a:prstGeom prst="ellipse">
            <a:avLst/>
          </a:prstGeom>
          <a:solidFill>
            <a:srgbClr val="002060"/>
          </a:solidFill>
          <a:ln w="28440">
            <a:solidFill>
              <a:srgbClr val="D9D9D9"/>
            </a:solidFill>
            <a:miter lim="800000"/>
            <a:headEnd/>
            <a:tailEnd/>
          </a:ln>
          <a:effectLst>
            <a:outerShdw blurRad="25400" dist="25400" dir="2700000" algn="tl" rotWithShape="0">
              <a:prstClr val="black">
                <a:alpha val="40000"/>
              </a:prstClr>
            </a:outerShdw>
          </a:effectLst>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dirty="0">
                <a:solidFill>
                  <a:srgbClr val="FFFFFF"/>
                </a:solidFill>
              </a:rPr>
              <a:t>1</a:t>
            </a:r>
          </a:p>
        </p:txBody>
      </p:sp>
      <p:sp>
        <p:nvSpPr>
          <p:cNvPr id="52" name="Oval 37"/>
          <p:cNvSpPr>
            <a:spLocks noChangeArrowheads="1"/>
          </p:cNvSpPr>
          <p:nvPr/>
        </p:nvSpPr>
        <p:spPr bwMode="auto">
          <a:xfrm>
            <a:off x="5181600" y="1762125"/>
            <a:ext cx="220663" cy="219075"/>
          </a:xfrm>
          <a:prstGeom prst="ellipse">
            <a:avLst/>
          </a:prstGeom>
          <a:solidFill>
            <a:srgbClr val="002060"/>
          </a:solidFill>
          <a:ln w="28440">
            <a:solidFill>
              <a:srgbClr val="D9D9D9"/>
            </a:solidFill>
            <a:miter lim="800000"/>
            <a:headEnd/>
            <a:tailEnd/>
          </a:ln>
          <a:effectLst>
            <a:outerShdw blurRad="25400" dist="25400" dir="2700000" algn="tl" rotWithShape="0">
              <a:prstClr val="black">
                <a:alpha val="40000"/>
              </a:prstClr>
            </a:outerShdw>
          </a:effectLst>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dirty="0">
                <a:solidFill>
                  <a:srgbClr val="FFFFFF"/>
                </a:solidFill>
              </a:rPr>
              <a:t>2</a:t>
            </a:r>
          </a:p>
        </p:txBody>
      </p:sp>
      <p:sp>
        <p:nvSpPr>
          <p:cNvPr id="53" name="Oval 37"/>
          <p:cNvSpPr>
            <a:spLocks noChangeArrowheads="1"/>
          </p:cNvSpPr>
          <p:nvPr/>
        </p:nvSpPr>
        <p:spPr bwMode="auto">
          <a:xfrm>
            <a:off x="5410200" y="3810000"/>
            <a:ext cx="220663" cy="219075"/>
          </a:xfrm>
          <a:prstGeom prst="ellipse">
            <a:avLst/>
          </a:prstGeom>
          <a:solidFill>
            <a:srgbClr val="002060"/>
          </a:solidFill>
          <a:ln w="28440">
            <a:solidFill>
              <a:srgbClr val="D9D9D9"/>
            </a:solidFill>
            <a:miter lim="800000"/>
            <a:headEnd/>
            <a:tailEnd/>
          </a:ln>
          <a:effectLst>
            <a:outerShdw blurRad="25400" dist="25400" dir="2700000" algn="tl" rotWithShape="0">
              <a:prstClr val="black">
                <a:alpha val="40000"/>
              </a:prstClr>
            </a:outerShdw>
          </a:effectLst>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dirty="0">
                <a:solidFill>
                  <a:srgbClr val="FFFFFF"/>
                </a:solidFill>
              </a:rPr>
              <a:t>3</a:t>
            </a:r>
          </a:p>
        </p:txBody>
      </p:sp>
      <p:sp>
        <p:nvSpPr>
          <p:cNvPr id="45" name="Rectangle 44"/>
          <p:cNvSpPr/>
          <p:nvPr/>
        </p:nvSpPr>
        <p:spPr>
          <a:xfrm>
            <a:off x="7065018" y="2212466"/>
            <a:ext cx="261238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Scaling</a:t>
            </a:r>
          </a:p>
        </p:txBody>
      </p:sp>
      <p:sp>
        <p:nvSpPr>
          <p:cNvPr id="2" name="Title 1"/>
          <p:cNvSpPr>
            <a:spLocks noGrp="1"/>
          </p:cNvSpPr>
          <p:nvPr>
            <p:ph type="title"/>
          </p:nvPr>
        </p:nvSpPr>
        <p:spPr/>
        <p:txBody>
          <a:bodyPr>
            <a:normAutofit fontScale="90000"/>
          </a:bodyPr>
          <a:lstStyle/>
          <a:p>
            <a:r>
              <a:rPr lang="en-US" dirty="0"/>
              <a:t>Policy – Focus on Operational Policies</a:t>
            </a:r>
          </a:p>
        </p:txBody>
      </p:sp>
      <p:sp>
        <p:nvSpPr>
          <p:cNvPr id="46" name="Rectangle 45"/>
          <p:cNvSpPr/>
          <p:nvPr/>
        </p:nvSpPr>
        <p:spPr>
          <a:xfrm>
            <a:off x="2895600" y="6380833"/>
            <a:ext cx="8382000" cy="400110"/>
          </a:xfrm>
          <a:prstGeom prst="rect">
            <a:avLst/>
          </a:prstGeom>
        </p:spPr>
        <p:txBody>
          <a:bodyPr wrap="square">
            <a:spAutoFit/>
          </a:bodyPr>
          <a:lstStyle/>
          <a:p>
            <a:r>
              <a:rPr lang="en-US" sz="2000" i="1" dirty="0">
                <a:solidFill>
                  <a:schemeClr val="accent6">
                    <a:lumMod val="50000"/>
                  </a:schemeClr>
                </a:solidFill>
              </a:rPr>
              <a:t>“Policies are non-functional Requirements independent of nodes” </a:t>
            </a:r>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1928" y="84494"/>
            <a:ext cx="1687339" cy="499364"/>
          </a:xfrm>
          <a:prstGeom prst="rect">
            <a:avLst/>
          </a:prstGeom>
        </p:spPr>
      </p:pic>
    </p:spTree>
    <p:extLst>
      <p:ext uri="{BB962C8B-B14F-4D97-AF65-F5344CB8AC3E}">
        <p14:creationId xmlns:p14="http://schemas.microsoft.com/office/powerpoint/2010/main" val="1227561644"/>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2900" b="1" dirty="0">
                <a:ln>
                  <a:solidFill>
                    <a:schemeClr val="accent6">
                      <a:lumMod val="75000"/>
                    </a:schemeClr>
                  </a:solidFill>
                </a:ln>
              </a:rPr>
              <a:t>TOSCA Networking</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8800" y="339139"/>
            <a:ext cx="1687339" cy="499364"/>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851066" y="1669311"/>
            <a:ext cx="7489704" cy="3724492"/>
          </a:xfrm>
          <a:prstGeom prst="rect">
            <a:avLst/>
          </a:prstGeom>
          <a:noFill/>
        </p:spPr>
      </p:pic>
    </p:spTree>
    <p:extLst>
      <p:ext uri="{BB962C8B-B14F-4D97-AF65-F5344CB8AC3E}">
        <p14:creationId xmlns:p14="http://schemas.microsoft.com/office/powerpoint/2010/main" val="401758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598" y="1977050"/>
            <a:ext cx="7512909" cy="2308324"/>
          </a:xfrm>
        </p:spPr>
        <p:txBody>
          <a:bodyPr/>
          <a:lstStyle/>
          <a:p>
            <a:r>
              <a:rPr lang="en-US" dirty="0"/>
              <a:t>Backup</a:t>
            </a:r>
            <a:br>
              <a:rPr lang="en-US" dirty="0"/>
            </a:br>
            <a:r>
              <a:rPr lang="en-US" dirty="0"/>
              <a:t/>
            </a:r>
            <a:br>
              <a:rPr lang="en-US" dirty="0"/>
            </a:br>
            <a:r>
              <a:rPr lang="en-US" dirty="0"/>
              <a:t/>
            </a:r>
            <a:br>
              <a:rPr lang="en-US" dirty="0"/>
            </a:br>
            <a:r>
              <a:rPr lang="en-US" dirty="0"/>
              <a:t/>
            </a:r>
            <a:br>
              <a:rPr lang="en-US" dirty="0"/>
            </a:br>
            <a:endParaRPr lang="en-US" sz="2800" dirty="0"/>
          </a:p>
        </p:txBody>
      </p:sp>
    </p:spTree>
    <p:extLst>
      <p:ext uri="{BB962C8B-B14F-4D97-AF65-F5344CB8AC3E}">
        <p14:creationId xmlns:p14="http://schemas.microsoft.com/office/powerpoint/2010/main" val="2243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2623" y="2393333"/>
            <a:ext cx="826643" cy="5500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569" y="2362239"/>
            <a:ext cx="839502" cy="839502"/>
          </a:xfrm>
          <a:prstGeom prst="rect">
            <a:avLst/>
          </a:prstGeom>
        </p:spPr>
      </p:pic>
      <p:sp>
        <p:nvSpPr>
          <p:cNvPr id="2" name="Title 1"/>
          <p:cNvSpPr>
            <a:spLocks noGrp="1"/>
          </p:cNvSpPr>
          <p:nvPr>
            <p:ph type="title"/>
          </p:nvPr>
        </p:nvSpPr>
        <p:spPr/>
        <p:txBody>
          <a:bodyPr/>
          <a:lstStyle/>
          <a:p>
            <a:r>
              <a:rPr lang="en-US" sz="3200" dirty="0">
                <a:solidFill>
                  <a:schemeClr val="accent1"/>
                </a:solidFill>
              </a:rPr>
              <a:t>Orchestration Modeling Convergence</a:t>
            </a:r>
            <a:endParaRPr lang="en-US" sz="3200" dirty="0">
              <a:solidFill>
                <a:srgbClr val="FF0000"/>
              </a:solidFill>
            </a:endParaRPr>
          </a:p>
        </p:txBody>
      </p:sp>
      <p:pic>
        <p:nvPicPr>
          <p:cNvPr id="29" name="Picture 28"/>
          <p:cNvPicPr>
            <a:picLocks noChangeAspect="1"/>
          </p:cNvPicPr>
          <p:nvPr/>
        </p:nvPicPr>
        <p:blipFill>
          <a:blip r:embed="rId4">
            <a:clrChange>
              <a:clrFrom>
                <a:srgbClr val="FFFFFF"/>
              </a:clrFrom>
              <a:clrTo>
                <a:srgbClr val="FFFFFF">
                  <a:alpha val="0"/>
                </a:srgbClr>
              </a:clrTo>
            </a:clrChange>
          </a:blip>
          <a:stretch>
            <a:fillRect/>
          </a:stretch>
        </p:blipFill>
        <p:spPr>
          <a:xfrm>
            <a:off x="7985501" y="2538348"/>
            <a:ext cx="463473" cy="334083"/>
          </a:xfrm>
          <a:prstGeom prst="rect">
            <a:avLst/>
          </a:prstGeom>
        </p:spPr>
      </p:pic>
      <p:pic>
        <p:nvPicPr>
          <p:cNvPr id="10" name="Picture 2" descr="ASIS-Round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337" y="1462147"/>
            <a:ext cx="1591529" cy="488069"/>
          </a:xfrm>
          <a:prstGeom prst="rect">
            <a:avLst/>
          </a:prstGeom>
          <a:noFill/>
          <a:ln>
            <a:noFill/>
          </a:ln>
        </p:spPr>
      </p:pic>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8010884" y="1272418"/>
            <a:ext cx="1371602" cy="936777"/>
          </a:xfrm>
          <a:prstGeom prst="rect">
            <a:avLst/>
          </a:prstGeom>
        </p:spPr>
      </p:pic>
      <p:sp>
        <p:nvSpPr>
          <p:cNvPr id="6" name="Oval 5"/>
          <p:cNvSpPr/>
          <p:nvPr/>
        </p:nvSpPr>
        <p:spPr>
          <a:xfrm>
            <a:off x="2824890" y="3278625"/>
            <a:ext cx="770367" cy="378954"/>
          </a:xfrm>
          <a:prstGeom prst="ellipse">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1</a:t>
            </a:r>
          </a:p>
        </p:txBody>
      </p:sp>
      <p:sp>
        <p:nvSpPr>
          <p:cNvPr id="7" name="TextBox 6"/>
          <p:cNvSpPr txBox="1"/>
          <p:nvPr/>
        </p:nvSpPr>
        <p:spPr>
          <a:xfrm>
            <a:off x="1298869" y="3340287"/>
            <a:ext cx="1149674" cy="276999"/>
          </a:xfrm>
          <a:prstGeom prst="rect">
            <a:avLst/>
          </a:prstGeom>
          <a:noFill/>
        </p:spPr>
        <p:txBody>
          <a:bodyPr wrap="none" rtlCol="0">
            <a:spAutoFit/>
          </a:bodyPr>
          <a:lstStyle/>
          <a:p>
            <a:r>
              <a:rPr lang="en-US" sz="1200" dirty="0">
                <a:solidFill>
                  <a:schemeClr val="tx2"/>
                </a:solidFill>
              </a:rPr>
              <a:t>TOSCA / XML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009" y="2375163"/>
            <a:ext cx="755636" cy="502841"/>
          </a:xfrm>
          <a:prstGeom prst="rect">
            <a:avLst/>
          </a:prstGeom>
        </p:spPr>
      </p:pic>
      <p:sp>
        <p:nvSpPr>
          <p:cNvPr id="16" name="TextBox 15"/>
          <p:cNvSpPr txBox="1"/>
          <p:nvPr/>
        </p:nvSpPr>
        <p:spPr>
          <a:xfrm>
            <a:off x="3528831" y="2370050"/>
            <a:ext cx="1867692" cy="338554"/>
          </a:xfrm>
          <a:prstGeom prst="rect">
            <a:avLst/>
          </a:prstGeom>
          <a:noFill/>
        </p:spPr>
        <p:txBody>
          <a:bodyPr wrap="none" rtlCol="0">
            <a:spAutoFit/>
          </a:bodyPr>
          <a:lstStyle/>
          <a:p>
            <a:pPr algn="ctr"/>
            <a:r>
              <a:rPr lang="en-US" sz="1600" dirty="0">
                <a:solidFill>
                  <a:schemeClr val="tx2"/>
                </a:solidFill>
              </a:rPr>
              <a:t>Cloud Applications</a:t>
            </a:r>
          </a:p>
        </p:txBody>
      </p:sp>
      <p:sp>
        <p:nvSpPr>
          <p:cNvPr id="18" name="TextBox 17"/>
          <p:cNvSpPr txBox="1"/>
          <p:nvPr/>
        </p:nvSpPr>
        <p:spPr>
          <a:xfrm>
            <a:off x="8655278" y="2378601"/>
            <a:ext cx="1128515" cy="338554"/>
          </a:xfrm>
          <a:prstGeom prst="rect">
            <a:avLst/>
          </a:prstGeom>
          <a:noFill/>
        </p:spPr>
        <p:txBody>
          <a:bodyPr wrap="none" rtlCol="0">
            <a:spAutoFit/>
          </a:bodyPr>
          <a:lstStyle/>
          <a:p>
            <a:pPr algn="ctr"/>
            <a:r>
              <a:rPr lang="en-US" sz="1600" dirty="0">
                <a:solidFill>
                  <a:schemeClr val="tx2"/>
                </a:solidFill>
              </a:rPr>
              <a:t>Telco NFV</a:t>
            </a:r>
          </a:p>
        </p:txBody>
      </p:sp>
      <p:sp>
        <p:nvSpPr>
          <p:cNvPr id="13" name="Down Arrow 12"/>
          <p:cNvSpPr/>
          <p:nvPr/>
        </p:nvSpPr>
        <p:spPr>
          <a:xfrm>
            <a:off x="3147727" y="2933035"/>
            <a:ext cx="177364" cy="258315"/>
          </a:xfrm>
          <a:prstGeom prst="down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p:cNvSpPr/>
          <p:nvPr/>
        </p:nvSpPr>
        <p:spPr>
          <a:xfrm>
            <a:off x="2857500" y="4111997"/>
            <a:ext cx="734292" cy="333822"/>
          </a:xfrm>
          <a:prstGeom prst="ellipse">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22" name="TextBox 21"/>
          <p:cNvSpPr txBox="1"/>
          <p:nvPr/>
        </p:nvSpPr>
        <p:spPr>
          <a:xfrm>
            <a:off x="619989" y="4157711"/>
            <a:ext cx="2001830" cy="276999"/>
          </a:xfrm>
          <a:prstGeom prst="rect">
            <a:avLst/>
          </a:prstGeom>
          <a:noFill/>
        </p:spPr>
        <p:txBody>
          <a:bodyPr wrap="none" rtlCol="0">
            <a:spAutoFit/>
          </a:bodyPr>
          <a:lstStyle/>
          <a:p>
            <a:r>
              <a:rPr lang="en-US" sz="1200" dirty="0">
                <a:solidFill>
                  <a:schemeClr val="tx2"/>
                </a:solidFill>
              </a:rPr>
              <a:t>TOSCA / YAML 1.0/1.1/1.2</a:t>
            </a:r>
          </a:p>
        </p:txBody>
      </p:sp>
      <p:sp>
        <p:nvSpPr>
          <p:cNvPr id="23" name="Down Arrow 22"/>
          <p:cNvSpPr/>
          <p:nvPr/>
        </p:nvSpPr>
        <p:spPr>
          <a:xfrm>
            <a:off x="3144262" y="3750459"/>
            <a:ext cx="177364" cy="258315"/>
          </a:xfrm>
          <a:prstGeom prst="down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p:cNvSpPr/>
          <p:nvPr/>
        </p:nvSpPr>
        <p:spPr>
          <a:xfrm>
            <a:off x="7840230" y="3748586"/>
            <a:ext cx="770367" cy="378954"/>
          </a:xfrm>
          <a:prstGeom prst="ellipse">
            <a:avLst/>
          </a:prstGeom>
          <a:solidFill>
            <a:schemeClr val="accent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1</a:t>
            </a:r>
          </a:p>
        </p:txBody>
      </p:sp>
      <p:sp>
        <p:nvSpPr>
          <p:cNvPr id="25" name="TextBox 24"/>
          <p:cNvSpPr txBox="1"/>
          <p:nvPr/>
        </p:nvSpPr>
        <p:spPr>
          <a:xfrm>
            <a:off x="8714509" y="3845981"/>
            <a:ext cx="1952779" cy="430887"/>
          </a:xfrm>
          <a:prstGeom prst="rect">
            <a:avLst/>
          </a:prstGeom>
          <a:noFill/>
        </p:spPr>
        <p:txBody>
          <a:bodyPr wrap="none" rtlCol="0">
            <a:spAutoFit/>
          </a:bodyPr>
          <a:lstStyle/>
          <a:p>
            <a:r>
              <a:rPr lang="en-US" sz="1200" dirty="0">
                <a:solidFill>
                  <a:schemeClr val="tx2"/>
                </a:solidFill>
              </a:rPr>
              <a:t>VNFD &amp; NSD Info Models</a:t>
            </a:r>
          </a:p>
          <a:p>
            <a:r>
              <a:rPr lang="en-US" sz="1000" dirty="0">
                <a:solidFill>
                  <a:schemeClr val="tx2"/>
                </a:solidFill>
              </a:rPr>
              <a:t>NFV-IFA011 &amp; MFV-IFA014</a:t>
            </a:r>
          </a:p>
        </p:txBody>
      </p:sp>
      <p:sp>
        <p:nvSpPr>
          <p:cNvPr id="26" name="Down Arrow 25"/>
          <p:cNvSpPr/>
          <p:nvPr/>
        </p:nvSpPr>
        <p:spPr>
          <a:xfrm>
            <a:off x="8163067" y="3358392"/>
            <a:ext cx="177364" cy="258315"/>
          </a:xfrm>
          <a:prstGeom prst="downArrow">
            <a:avLst/>
          </a:prstGeom>
          <a:solidFill>
            <a:schemeClr val="accent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p:cNvSpPr/>
          <p:nvPr/>
        </p:nvSpPr>
        <p:spPr>
          <a:xfrm>
            <a:off x="7836765" y="4632916"/>
            <a:ext cx="770367" cy="378954"/>
          </a:xfrm>
          <a:prstGeom prst="ellipse">
            <a:avLst/>
          </a:prstGeom>
          <a:solidFill>
            <a:schemeClr val="accent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32" name="TextBox 31"/>
          <p:cNvSpPr txBox="1"/>
          <p:nvPr/>
        </p:nvSpPr>
        <p:spPr>
          <a:xfrm>
            <a:off x="8721428" y="4673796"/>
            <a:ext cx="3042821" cy="430887"/>
          </a:xfrm>
          <a:prstGeom prst="rect">
            <a:avLst/>
          </a:prstGeom>
          <a:noFill/>
        </p:spPr>
        <p:txBody>
          <a:bodyPr wrap="none" rtlCol="0">
            <a:spAutoFit/>
          </a:bodyPr>
          <a:lstStyle/>
          <a:p>
            <a:r>
              <a:rPr lang="en-US" sz="1200" dirty="0">
                <a:solidFill>
                  <a:schemeClr val="tx2"/>
                </a:solidFill>
              </a:rPr>
              <a:t>TOSCA based VNFD &amp; NSD Data Models</a:t>
            </a:r>
          </a:p>
          <a:p>
            <a:r>
              <a:rPr lang="en-US" sz="1000" dirty="0">
                <a:solidFill>
                  <a:schemeClr val="tx2"/>
                </a:solidFill>
              </a:rPr>
              <a:t>NFV-SOL001</a:t>
            </a:r>
          </a:p>
        </p:txBody>
      </p:sp>
      <p:sp>
        <p:nvSpPr>
          <p:cNvPr id="33" name="Down Arrow 32"/>
          <p:cNvSpPr/>
          <p:nvPr/>
        </p:nvSpPr>
        <p:spPr>
          <a:xfrm>
            <a:off x="8159602" y="4287326"/>
            <a:ext cx="177364" cy="258315"/>
          </a:xfrm>
          <a:prstGeom prst="downArrow">
            <a:avLst/>
          </a:prstGeom>
          <a:solidFill>
            <a:schemeClr val="accent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Oval 33"/>
          <p:cNvSpPr/>
          <p:nvPr/>
        </p:nvSpPr>
        <p:spPr>
          <a:xfrm>
            <a:off x="2838742" y="4882300"/>
            <a:ext cx="770367" cy="378954"/>
          </a:xfrm>
          <a:prstGeom prst="ellipse">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3</a:t>
            </a:r>
          </a:p>
        </p:txBody>
      </p:sp>
      <p:sp>
        <p:nvSpPr>
          <p:cNvPr id="35" name="TextBox 34"/>
          <p:cNvSpPr txBox="1"/>
          <p:nvPr/>
        </p:nvSpPr>
        <p:spPr>
          <a:xfrm>
            <a:off x="637306" y="4943962"/>
            <a:ext cx="2061142" cy="276999"/>
          </a:xfrm>
          <a:prstGeom prst="rect">
            <a:avLst/>
          </a:prstGeom>
          <a:noFill/>
        </p:spPr>
        <p:txBody>
          <a:bodyPr wrap="none" rtlCol="0">
            <a:spAutoFit/>
          </a:bodyPr>
          <a:lstStyle/>
          <a:p>
            <a:r>
              <a:rPr lang="en-US" sz="1200" dirty="0">
                <a:solidFill>
                  <a:schemeClr val="tx2"/>
                </a:solidFill>
              </a:rPr>
              <a:t>TOSCA / YAML NFV Profile</a:t>
            </a:r>
          </a:p>
        </p:txBody>
      </p:sp>
      <p:sp>
        <p:nvSpPr>
          <p:cNvPr id="36" name="Down Arrow 35"/>
          <p:cNvSpPr/>
          <p:nvPr/>
        </p:nvSpPr>
        <p:spPr>
          <a:xfrm>
            <a:off x="3130406" y="4536708"/>
            <a:ext cx="177364" cy="258315"/>
          </a:xfrm>
          <a:prstGeom prst="down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 name="Curved Connector 14"/>
          <p:cNvCxnSpPr>
            <a:stCxn id="34" idx="6"/>
            <a:endCxn id="27" idx="2"/>
          </p:cNvCxnSpPr>
          <p:nvPr/>
        </p:nvCxnSpPr>
        <p:spPr>
          <a:xfrm flipV="1">
            <a:off x="3609109" y="4822393"/>
            <a:ext cx="4227656" cy="249384"/>
          </a:xfrm>
          <a:prstGeom prst="curvedConnector3">
            <a:avLst/>
          </a:prstGeom>
          <a:ln w="57150">
            <a:solidFill>
              <a:schemeClr val="accent1"/>
            </a:solidFill>
            <a:tailEnd type="triangle"/>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37593" y="4373860"/>
            <a:ext cx="748923" cy="369332"/>
          </a:xfrm>
          <a:prstGeom prst="rect">
            <a:avLst/>
          </a:prstGeom>
          <a:noFill/>
        </p:spPr>
        <p:txBody>
          <a:bodyPr wrap="square" rtlCol="0">
            <a:spAutoFit/>
          </a:bodyPr>
          <a:lstStyle/>
          <a:p>
            <a:r>
              <a:rPr lang="en-US" dirty="0">
                <a:solidFill>
                  <a:schemeClr val="tx2"/>
                </a:solidFill>
              </a:rPr>
              <a:t>Move</a:t>
            </a:r>
          </a:p>
        </p:txBody>
      </p:sp>
      <p:pic>
        <p:nvPicPr>
          <p:cNvPr id="37" name="Picture 36"/>
          <p:cNvPicPr>
            <a:picLocks noChangeAspect="1"/>
          </p:cNvPicPr>
          <p:nvPr/>
        </p:nvPicPr>
        <p:blipFill>
          <a:blip r:embed="rId7">
            <a:clrChange>
              <a:clrFrom>
                <a:srgbClr val="FFFFFF"/>
              </a:clrFrom>
              <a:clrTo>
                <a:srgbClr val="FFFFFF">
                  <a:alpha val="0"/>
                </a:srgbClr>
              </a:clrTo>
            </a:clrChange>
          </a:blip>
          <a:stretch>
            <a:fillRect/>
          </a:stretch>
        </p:blipFill>
        <p:spPr>
          <a:xfrm>
            <a:off x="2218384" y="2005247"/>
            <a:ext cx="1018025" cy="277036"/>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5007166" y="2701616"/>
            <a:ext cx="1788095" cy="1076569"/>
          </a:xfrm>
          <a:prstGeom prst="rect">
            <a:avLst/>
          </a:prstGeom>
        </p:spPr>
      </p:pic>
      <p:sp>
        <p:nvSpPr>
          <p:cNvPr id="4" name="Multiply 3"/>
          <p:cNvSpPr/>
          <p:nvPr/>
        </p:nvSpPr>
        <p:spPr>
          <a:xfrm>
            <a:off x="2876692" y="4746401"/>
            <a:ext cx="694468" cy="650752"/>
          </a:xfrm>
          <a:prstGeom prst="mathMultiply">
            <a:avLst/>
          </a:prstGeom>
          <a:solidFill>
            <a:srgbClr val="FF0000"/>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p:cNvSpPr/>
          <p:nvPr/>
        </p:nvSpPr>
        <p:spPr>
          <a:xfrm>
            <a:off x="2854446" y="5647597"/>
            <a:ext cx="734292" cy="333822"/>
          </a:xfrm>
          <a:prstGeom prst="ellipse">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4</a:t>
            </a:r>
          </a:p>
        </p:txBody>
      </p:sp>
      <p:cxnSp>
        <p:nvCxnSpPr>
          <p:cNvPr id="39" name="Curved Connector 14"/>
          <p:cNvCxnSpPr/>
          <p:nvPr/>
        </p:nvCxnSpPr>
        <p:spPr>
          <a:xfrm rot="5400000">
            <a:off x="5489433" y="3081993"/>
            <a:ext cx="802638" cy="4662395"/>
          </a:xfrm>
          <a:prstGeom prst="curvedConnector2">
            <a:avLst/>
          </a:prstGeom>
          <a:ln w="57150">
            <a:solidFill>
              <a:srgbClr val="0070C0"/>
            </a:solidFill>
            <a:tailEnd type="triangle"/>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Down Arrow 35"/>
          <p:cNvSpPr/>
          <p:nvPr/>
        </p:nvSpPr>
        <p:spPr>
          <a:xfrm>
            <a:off x="3135207" y="5348532"/>
            <a:ext cx="177364" cy="258315"/>
          </a:xfrm>
          <a:prstGeom prst="down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TextBox 40"/>
          <p:cNvSpPr txBox="1"/>
          <p:nvPr/>
        </p:nvSpPr>
        <p:spPr>
          <a:xfrm>
            <a:off x="553915" y="5671042"/>
            <a:ext cx="2307227" cy="276999"/>
          </a:xfrm>
          <a:prstGeom prst="rect">
            <a:avLst/>
          </a:prstGeom>
          <a:noFill/>
        </p:spPr>
        <p:txBody>
          <a:bodyPr wrap="square" rtlCol="0">
            <a:spAutoFit/>
          </a:bodyPr>
          <a:lstStyle/>
          <a:p>
            <a:r>
              <a:rPr lang="en-US" sz="1200" dirty="0">
                <a:solidFill>
                  <a:schemeClr val="tx2"/>
                </a:solidFill>
              </a:rPr>
              <a:t>TOSCA / YAML NFV Profile 2.0</a:t>
            </a:r>
          </a:p>
        </p:txBody>
      </p:sp>
      <p:sp>
        <p:nvSpPr>
          <p:cNvPr id="42" name="TextBox 41"/>
          <p:cNvSpPr txBox="1"/>
          <p:nvPr/>
        </p:nvSpPr>
        <p:spPr>
          <a:xfrm>
            <a:off x="4835769" y="5741379"/>
            <a:ext cx="3323833" cy="646331"/>
          </a:xfrm>
          <a:prstGeom prst="rect">
            <a:avLst/>
          </a:prstGeom>
          <a:noFill/>
        </p:spPr>
        <p:txBody>
          <a:bodyPr wrap="square" rtlCol="0">
            <a:spAutoFit/>
          </a:bodyPr>
          <a:lstStyle/>
          <a:p>
            <a:r>
              <a:rPr lang="en-US" dirty="0">
                <a:solidFill>
                  <a:schemeClr val="tx2"/>
                </a:solidFill>
              </a:rPr>
              <a:t>Communicate deployment Experience (ONAP etc.)</a:t>
            </a:r>
          </a:p>
        </p:txBody>
      </p:sp>
    </p:spTree>
    <p:extLst>
      <p:ext uri="{BB962C8B-B14F-4D97-AF65-F5344CB8AC3E}">
        <p14:creationId xmlns:p14="http://schemas.microsoft.com/office/powerpoint/2010/main" val="221321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2000"/>
                                        <p:tgtEl>
                                          <p:spTgt spid="1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2000"/>
                                        <p:tgtEl>
                                          <p:spTgt spid="39"/>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1"/>
                </a:solidFill>
              </a:rPr>
              <a:t>Main References</a:t>
            </a:r>
            <a:endParaRPr lang="en-US" sz="3200" dirty="0">
              <a:solidFill>
                <a:srgbClr val="FF0000"/>
              </a:solidFill>
            </a:endParaRPr>
          </a:p>
        </p:txBody>
      </p:sp>
      <p:sp>
        <p:nvSpPr>
          <p:cNvPr id="3" name="TextBox 2"/>
          <p:cNvSpPr txBox="1"/>
          <p:nvPr/>
        </p:nvSpPr>
        <p:spPr>
          <a:xfrm>
            <a:off x="703119" y="1424936"/>
            <a:ext cx="11080173" cy="2308324"/>
          </a:xfrm>
          <a:prstGeom prst="rect">
            <a:avLst/>
          </a:prstGeom>
          <a:noFill/>
        </p:spPr>
        <p:txBody>
          <a:bodyPr wrap="square" rtlCol="0">
            <a:spAutoFit/>
          </a:bodyPr>
          <a:lstStyle/>
          <a:p>
            <a:pPr>
              <a:lnSpc>
                <a:spcPct val="150000"/>
              </a:lnSpc>
              <a:buClr>
                <a:schemeClr val="accent4"/>
              </a:buClr>
            </a:pPr>
            <a:r>
              <a:rPr lang="en-US" sz="2400" b="1" dirty="0">
                <a:solidFill>
                  <a:schemeClr val="accent4"/>
                </a:solidFill>
              </a:rPr>
              <a:t>OASIS</a:t>
            </a:r>
          </a:p>
          <a:p>
            <a:pPr marL="457200" indent="-457200">
              <a:lnSpc>
                <a:spcPct val="150000"/>
              </a:lnSpc>
              <a:buClr>
                <a:schemeClr val="accent4"/>
              </a:buClr>
              <a:buFont typeface="+mj-lt"/>
              <a:buAutoNum type="arabicPeriod"/>
            </a:pPr>
            <a:r>
              <a:rPr lang="it-IT" sz="2000" dirty="0">
                <a:solidFill>
                  <a:schemeClr val="tx2"/>
                </a:solidFill>
              </a:rPr>
              <a:t>TOSCA Simple Profile in YAML Version 1.1 </a:t>
            </a:r>
          </a:p>
          <a:p>
            <a:pPr>
              <a:lnSpc>
                <a:spcPct val="150000"/>
              </a:lnSpc>
              <a:buClr>
                <a:schemeClr val="accent4"/>
              </a:buClr>
            </a:pPr>
            <a:r>
              <a:rPr lang="it-IT" sz="1600" dirty="0">
                <a:solidFill>
                  <a:schemeClr val="accent4"/>
                </a:solidFill>
                <a:hlinkClick r:id="rId2"/>
              </a:rPr>
              <a:t>http://docs.oasis-open.org/tosca/TOSCA-Simple-Profile-YAML/v1.1/cs01/TOSCA-Simple-Profile-YAML-v1.1-cs01.html</a:t>
            </a:r>
            <a:endParaRPr lang="it-IT" sz="1600" dirty="0">
              <a:solidFill>
                <a:schemeClr val="accent4"/>
              </a:solidFill>
            </a:endParaRPr>
          </a:p>
          <a:p>
            <a:pPr marL="457200" indent="-457200">
              <a:lnSpc>
                <a:spcPct val="150000"/>
              </a:lnSpc>
              <a:buClr>
                <a:schemeClr val="accent4"/>
              </a:buClr>
              <a:buFont typeface="+mj-lt"/>
              <a:buAutoNum type="arabicPeriod" startAt="2"/>
            </a:pPr>
            <a:r>
              <a:rPr lang="en-GB" sz="2000" dirty="0">
                <a:solidFill>
                  <a:srgbClr val="FF0000"/>
                </a:solidFill>
              </a:rPr>
              <a:t>The TOSCA Simple Profile for NFV v1.0 (Draft) - obsolete</a:t>
            </a:r>
          </a:p>
          <a:p>
            <a:pPr>
              <a:lnSpc>
                <a:spcPct val="150000"/>
              </a:lnSpc>
              <a:buClr>
                <a:schemeClr val="accent4"/>
              </a:buClr>
            </a:pPr>
            <a:r>
              <a:rPr lang="it-IT" sz="1600" dirty="0">
                <a:solidFill>
                  <a:schemeClr val="accent4"/>
                </a:solidFill>
                <a:hlinkClick r:id="rId3"/>
              </a:rPr>
              <a:t>http://docs.oasis-open.org/tosca/tosca-nfv/v1.0/csd04/tosca-nfv-v1.0-csd04.html</a:t>
            </a:r>
            <a:endParaRPr lang="en-US" sz="1600" dirty="0">
              <a:solidFill>
                <a:schemeClr val="accent3"/>
              </a:solidFill>
            </a:endParaRPr>
          </a:p>
        </p:txBody>
      </p:sp>
      <p:pic>
        <p:nvPicPr>
          <p:cNvPr id="28" name="Picture 27"/>
          <p:cNvPicPr>
            <a:picLocks noChangeAspect="1"/>
          </p:cNvPicPr>
          <p:nvPr/>
        </p:nvPicPr>
        <p:blipFill>
          <a:blip r:embed="rId4">
            <a:clrChange>
              <a:clrFrom>
                <a:srgbClr val="FFFFFF"/>
              </a:clrFrom>
              <a:clrTo>
                <a:srgbClr val="FFFFFF">
                  <a:alpha val="0"/>
                </a:srgbClr>
              </a:clrTo>
            </a:clrChange>
          </a:blip>
          <a:stretch>
            <a:fillRect/>
          </a:stretch>
        </p:blipFill>
        <p:spPr>
          <a:xfrm>
            <a:off x="10338955" y="92398"/>
            <a:ext cx="1207131" cy="824446"/>
          </a:xfrm>
          <a:prstGeom prst="rect">
            <a:avLst/>
          </a:prstGeom>
        </p:spPr>
      </p:pic>
      <p:pic>
        <p:nvPicPr>
          <p:cNvPr id="29" name="Picture 28"/>
          <p:cNvPicPr>
            <a:picLocks noChangeAspect="1"/>
          </p:cNvPicPr>
          <p:nvPr/>
        </p:nvPicPr>
        <p:blipFill>
          <a:blip r:embed="rId5">
            <a:clrChange>
              <a:clrFrom>
                <a:srgbClr val="FFFFFF"/>
              </a:clrFrom>
              <a:clrTo>
                <a:srgbClr val="FFFFFF">
                  <a:alpha val="0"/>
                </a:srgbClr>
              </a:clrTo>
            </a:clrChange>
          </a:blip>
          <a:stretch>
            <a:fillRect/>
          </a:stretch>
        </p:blipFill>
        <p:spPr>
          <a:xfrm>
            <a:off x="9722752" y="523123"/>
            <a:ext cx="383758" cy="276622"/>
          </a:xfrm>
          <a:prstGeom prst="rect">
            <a:avLst/>
          </a:prstGeom>
        </p:spPr>
      </p:pic>
      <p:pic>
        <p:nvPicPr>
          <p:cNvPr id="30" name="Picture 29"/>
          <p:cNvPicPr>
            <a:picLocks noChangeAspect="1"/>
          </p:cNvPicPr>
          <p:nvPr/>
        </p:nvPicPr>
        <p:blipFill>
          <a:blip r:embed="rId6">
            <a:clrChange>
              <a:clrFrom>
                <a:srgbClr val="FFFFFF"/>
              </a:clrFrom>
              <a:clrTo>
                <a:srgbClr val="FFFFFF">
                  <a:alpha val="0"/>
                </a:srgbClr>
              </a:clrTo>
            </a:clrChange>
          </a:blip>
          <a:stretch>
            <a:fillRect/>
          </a:stretch>
        </p:blipFill>
        <p:spPr>
          <a:xfrm>
            <a:off x="8734999" y="307005"/>
            <a:ext cx="818499" cy="209009"/>
          </a:xfrm>
          <a:prstGeom prst="rect">
            <a:avLst/>
          </a:prstGeom>
        </p:spPr>
      </p:pic>
      <p:pic>
        <p:nvPicPr>
          <p:cNvPr id="31" name="Picture 30"/>
          <p:cNvPicPr>
            <a:picLocks noChangeAspect="1"/>
          </p:cNvPicPr>
          <p:nvPr/>
        </p:nvPicPr>
        <p:blipFill>
          <a:blip r:embed="rId7">
            <a:clrChange>
              <a:clrFrom>
                <a:srgbClr val="FFFFFF"/>
              </a:clrFrom>
              <a:clrTo>
                <a:srgbClr val="FFFFFF">
                  <a:alpha val="0"/>
                </a:srgbClr>
              </a:clrTo>
            </a:clrChange>
          </a:blip>
          <a:stretch>
            <a:fillRect/>
          </a:stretch>
        </p:blipFill>
        <p:spPr>
          <a:xfrm>
            <a:off x="9365302" y="417643"/>
            <a:ext cx="697679" cy="189860"/>
          </a:xfrm>
          <a:prstGeom prst="rect">
            <a:avLst/>
          </a:prstGeom>
        </p:spPr>
      </p:pic>
      <p:sp>
        <p:nvSpPr>
          <p:cNvPr id="9" name="TextBox 8"/>
          <p:cNvSpPr txBox="1"/>
          <p:nvPr/>
        </p:nvSpPr>
        <p:spPr>
          <a:xfrm>
            <a:off x="703118" y="3988026"/>
            <a:ext cx="10602192" cy="1938992"/>
          </a:xfrm>
          <a:prstGeom prst="rect">
            <a:avLst/>
          </a:prstGeom>
          <a:noFill/>
        </p:spPr>
        <p:txBody>
          <a:bodyPr wrap="square" rtlCol="0">
            <a:spAutoFit/>
          </a:bodyPr>
          <a:lstStyle/>
          <a:p>
            <a:pPr>
              <a:lnSpc>
                <a:spcPct val="150000"/>
              </a:lnSpc>
              <a:buClr>
                <a:schemeClr val="accent4"/>
              </a:buClr>
            </a:pPr>
            <a:r>
              <a:rPr lang="en-US" sz="2400" b="1" dirty="0">
                <a:solidFill>
                  <a:schemeClr val="accent4"/>
                </a:solidFill>
              </a:rPr>
              <a:t>ETSI</a:t>
            </a:r>
          </a:p>
          <a:p>
            <a:pPr marL="457200" indent="-457200">
              <a:lnSpc>
                <a:spcPct val="150000"/>
              </a:lnSpc>
              <a:buClr>
                <a:schemeClr val="accent4"/>
              </a:buClr>
              <a:buFont typeface="+mj-lt"/>
              <a:buAutoNum type="arabicPeriod"/>
            </a:pPr>
            <a:r>
              <a:rPr lang="en-US" sz="2000" dirty="0">
                <a:solidFill>
                  <a:schemeClr val="tx2"/>
                </a:solidFill>
              </a:rPr>
              <a:t>Info Model for VNF Package and VNFD – ETSI NFV-IFA011</a:t>
            </a:r>
          </a:p>
          <a:p>
            <a:pPr>
              <a:lnSpc>
                <a:spcPct val="150000"/>
              </a:lnSpc>
              <a:buClr>
                <a:schemeClr val="accent4"/>
              </a:buClr>
            </a:pPr>
            <a:r>
              <a:rPr lang="en-US" sz="1600" dirty="0">
                <a:solidFill>
                  <a:schemeClr val="tx2"/>
                </a:solidFill>
                <a:hlinkClick r:id="rId8"/>
              </a:rPr>
              <a:t>http://www.etsi.org/deliver/etsi_gs/NFV-IFA/001_099/011/02.03.01_60/gs_nfv-ifa011v020301p.pdf</a:t>
            </a:r>
            <a:endParaRPr lang="en-US" sz="1600" dirty="0">
              <a:solidFill>
                <a:schemeClr val="tx2"/>
              </a:solidFill>
            </a:endParaRPr>
          </a:p>
          <a:p>
            <a:pPr marL="457200" indent="-457200">
              <a:lnSpc>
                <a:spcPct val="150000"/>
              </a:lnSpc>
              <a:buClr>
                <a:schemeClr val="accent4"/>
              </a:buClr>
              <a:buFont typeface="+mj-lt"/>
              <a:buAutoNum type="arabicPeriod" startAt="2"/>
            </a:pPr>
            <a:r>
              <a:rPr lang="en-US" sz="2000" dirty="0">
                <a:solidFill>
                  <a:srgbClr val="FF0000"/>
                </a:solidFill>
              </a:rPr>
              <a:t>TOSCA Based Data Model for NFV Descriptors – ETSI NFV-SOL001 (draft)</a:t>
            </a:r>
          </a:p>
        </p:txBody>
      </p:sp>
    </p:spTree>
    <p:extLst>
      <p:ext uri="{BB962C8B-B14F-4D97-AF65-F5344CB8AC3E}">
        <p14:creationId xmlns:p14="http://schemas.microsoft.com/office/powerpoint/2010/main" val="15172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6809" y="2579728"/>
            <a:ext cx="6076987" cy="923330"/>
          </a:xfrm>
        </p:spPr>
        <p:txBody>
          <a:bodyPr/>
          <a:lstStyle/>
          <a:p>
            <a:r>
              <a:rPr lang="en-US" dirty="0">
                <a:solidFill>
                  <a:schemeClr val="accent1"/>
                </a:solidFill>
              </a:rPr>
              <a:t>TOSCA YAML Version 1.1 </a:t>
            </a:r>
            <a:br>
              <a:rPr lang="en-US" dirty="0">
                <a:solidFill>
                  <a:schemeClr val="accent1"/>
                </a:solidFill>
              </a:rPr>
            </a:br>
            <a:r>
              <a:rPr lang="en-US" sz="2800" dirty="0">
                <a:solidFill>
                  <a:schemeClr val="accent1"/>
                </a:solidFill>
              </a:rPr>
              <a:t>– Cloud Application Orchestration</a:t>
            </a:r>
          </a:p>
        </p:txBody>
      </p:sp>
      <p:pic>
        <p:nvPicPr>
          <p:cNvPr id="5" name="Picture 2" descr="ASIS-Roun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269" y="2402410"/>
            <a:ext cx="1820108" cy="558167"/>
          </a:xfrm>
          <a:prstGeom prst="rect">
            <a:avLst/>
          </a:prstGeom>
          <a:noFill/>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3796" y="2960577"/>
            <a:ext cx="2352937" cy="696345"/>
          </a:xfrm>
          <a:prstGeom prst="rect">
            <a:avLst/>
          </a:prstGeom>
        </p:spPr>
      </p:pic>
    </p:spTree>
    <p:extLst>
      <p:ext uri="{BB962C8B-B14F-4D97-AF65-F5344CB8AC3E}">
        <p14:creationId xmlns:p14="http://schemas.microsoft.com/office/powerpoint/2010/main" val="427199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609600" y="3541655"/>
            <a:ext cx="5181600" cy="2554345"/>
          </a:xfrm>
          <a:prstGeom prst="ellipse">
            <a:avLst/>
          </a:prstGeom>
          <a:solidFill>
            <a:schemeClr val="tx2">
              <a:lumMod val="60000"/>
              <a:lumOff val="40000"/>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normAutofit fontScale="90000"/>
          </a:bodyPr>
          <a:lstStyle/>
          <a:p>
            <a:r>
              <a:rPr lang="en-US" dirty="0"/>
              <a:t>What Makes TOSCA Unique?  </a:t>
            </a:r>
          </a:p>
        </p:txBody>
      </p:sp>
      <p:sp>
        <p:nvSpPr>
          <p:cNvPr id="4" name="TextBox 3"/>
          <p:cNvSpPr txBox="1"/>
          <p:nvPr/>
        </p:nvSpPr>
        <p:spPr>
          <a:xfrm>
            <a:off x="1404229" y="1214735"/>
            <a:ext cx="9154942" cy="461665"/>
          </a:xfrm>
          <a:prstGeom prst="rect">
            <a:avLst/>
          </a:prstGeom>
          <a:noFill/>
        </p:spPr>
        <p:txBody>
          <a:bodyPr wrap="none" rtlCol="0">
            <a:spAutoFit/>
          </a:bodyPr>
          <a:lstStyle/>
          <a:p>
            <a:r>
              <a:rPr lang="en-US" sz="2400" dirty="0">
                <a:solidFill>
                  <a:srgbClr val="3F51B5"/>
                </a:solidFill>
              </a:rPr>
              <a:t>incorporates both </a:t>
            </a:r>
            <a:r>
              <a:rPr lang="en-US" sz="2400" b="1" dirty="0">
                <a:solidFill>
                  <a:srgbClr val="3F51B5"/>
                </a:solidFill>
              </a:rPr>
              <a:t>Data</a:t>
            </a:r>
            <a:r>
              <a:rPr lang="en-US" sz="2400" dirty="0">
                <a:solidFill>
                  <a:srgbClr val="3F51B5"/>
                </a:solidFill>
              </a:rPr>
              <a:t> and </a:t>
            </a:r>
            <a:r>
              <a:rPr lang="en-US" sz="2400" b="1" dirty="0">
                <a:solidFill>
                  <a:srgbClr val="3F51B5"/>
                </a:solidFill>
              </a:rPr>
              <a:t>Information</a:t>
            </a:r>
            <a:r>
              <a:rPr lang="en-US" sz="2400" dirty="0">
                <a:solidFill>
                  <a:srgbClr val="3F51B5"/>
                </a:solidFill>
              </a:rPr>
              <a:t> </a:t>
            </a:r>
            <a:r>
              <a:rPr lang="en-US" sz="2400" b="1" dirty="0">
                <a:solidFill>
                  <a:srgbClr val="3F51B5"/>
                </a:solidFill>
              </a:rPr>
              <a:t>Model</a:t>
            </a:r>
            <a:r>
              <a:rPr lang="en-US" sz="2400" dirty="0">
                <a:solidFill>
                  <a:srgbClr val="3F51B5"/>
                </a:solidFill>
              </a:rPr>
              <a:t> features and concepts …</a:t>
            </a:r>
          </a:p>
        </p:txBody>
      </p:sp>
      <p:sp>
        <p:nvSpPr>
          <p:cNvPr id="5" name="TextBox 4"/>
          <p:cNvSpPr txBox="1"/>
          <p:nvPr/>
        </p:nvSpPr>
        <p:spPr>
          <a:xfrm>
            <a:off x="724563" y="6257993"/>
            <a:ext cx="10630154" cy="523220"/>
          </a:xfrm>
          <a:prstGeom prst="rect">
            <a:avLst/>
          </a:prstGeom>
          <a:noFill/>
        </p:spPr>
        <p:txBody>
          <a:bodyPr wrap="none" rtlCol="0">
            <a:spAutoFit/>
          </a:bodyPr>
          <a:lstStyle/>
          <a:p>
            <a:r>
              <a:rPr lang="en-US" sz="2400" dirty="0">
                <a:solidFill>
                  <a:srgbClr val="3F51B5"/>
                </a:solidFill>
              </a:rPr>
              <a:t>… but brings </a:t>
            </a:r>
            <a:r>
              <a:rPr lang="en-US" sz="2800" b="1" dirty="0">
                <a:solidFill>
                  <a:srgbClr val="3F51B5"/>
                </a:solidFill>
              </a:rPr>
              <a:t>unique</a:t>
            </a:r>
            <a:r>
              <a:rPr lang="en-US" sz="2800" dirty="0">
                <a:solidFill>
                  <a:srgbClr val="3F51B5"/>
                </a:solidFill>
              </a:rPr>
              <a:t> </a:t>
            </a:r>
            <a:r>
              <a:rPr lang="en-US" sz="2800" b="1" dirty="0">
                <a:solidFill>
                  <a:srgbClr val="3F51B5"/>
                </a:solidFill>
              </a:rPr>
              <a:t>orchestration</a:t>
            </a:r>
            <a:r>
              <a:rPr lang="en-US" sz="2800" dirty="0">
                <a:solidFill>
                  <a:srgbClr val="3F51B5"/>
                </a:solidFill>
              </a:rPr>
              <a:t> </a:t>
            </a:r>
            <a:r>
              <a:rPr lang="en-US" sz="2800" b="1">
                <a:solidFill>
                  <a:srgbClr val="3F51B5"/>
                </a:solidFill>
              </a:rPr>
              <a:t>concepts</a:t>
            </a:r>
            <a:r>
              <a:rPr lang="en-US" sz="2800">
                <a:solidFill>
                  <a:srgbClr val="3F51B5"/>
                </a:solidFill>
              </a:rPr>
              <a:t> </a:t>
            </a:r>
            <a:r>
              <a:rPr lang="en-US" sz="2400">
                <a:solidFill>
                  <a:srgbClr val="3F51B5"/>
                </a:solidFill>
              </a:rPr>
              <a:t>focus in </a:t>
            </a:r>
            <a:r>
              <a:rPr lang="en-US" sz="2400" b="1">
                <a:solidFill>
                  <a:srgbClr val="3F51B5"/>
                </a:solidFill>
              </a:rPr>
              <a:t>Lifecycle </a:t>
            </a:r>
            <a:r>
              <a:rPr lang="en-US" sz="2400" b="1" dirty="0">
                <a:solidFill>
                  <a:srgbClr val="3F51B5"/>
                </a:solidFill>
              </a:rPr>
              <a:t>mgmt. and State</a:t>
            </a:r>
          </a:p>
        </p:txBody>
      </p:sp>
      <p:grpSp>
        <p:nvGrpSpPr>
          <p:cNvPr id="15" name="Group 14"/>
          <p:cNvGrpSpPr/>
          <p:nvPr/>
        </p:nvGrpSpPr>
        <p:grpSpPr>
          <a:xfrm>
            <a:off x="6553200" y="3505200"/>
            <a:ext cx="5105400" cy="2590800"/>
            <a:chOff x="6487780" y="3276601"/>
            <a:chExt cx="5105400" cy="2590800"/>
          </a:xfrm>
        </p:grpSpPr>
        <p:sp>
          <p:nvSpPr>
            <p:cNvPr id="9" name="Oval 8"/>
            <p:cNvSpPr/>
            <p:nvPr/>
          </p:nvSpPr>
          <p:spPr>
            <a:xfrm>
              <a:off x="6487780" y="3276601"/>
              <a:ext cx="5105400" cy="2590800"/>
            </a:xfrm>
            <a:prstGeom prst="ellipse">
              <a:avLst/>
            </a:prstGeom>
            <a:solidFill>
              <a:schemeClr val="accent2">
                <a:lumMod val="60000"/>
                <a:lumOff val="40000"/>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7021180" y="4101406"/>
              <a:ext cx="4017459" cy="1384995"/>
            </a:xfrm>
            <a:prstGeom prst="rect">
              <a:avLst/>
            </a:prstGeom>
            <a:noFill/>
          </p:spPr>
          <p:txBody>
            <a:bodyPr wrap="square">
              <a:spAutoFit/>
            </a:bodyPr>
            <a:lstStyle/>
            <a:p>
              <a:pPr algn="r"/>
              <a:r>
                <a:rPr lang="en-US" sz="2000" b="1" u="sng" dirty="0">
                  <a:solidFill>
                    <a:srgbClr val="C0504D">
                      <a:lumMod val="50000"/>
                    </a:srgbClr>
                  </a:solidFill>
                </a:rPr>
                <a:t>Information Models</a:t>
              </a:r>
            </a:p>
            <a:p>
              <a:pPr algn="r"/>
              <a:r>
                <a:rPr lang="en-US" sz="1600" i="1" dirty="0">
                  <a:solidFill>
                    <a:srgbClr val="C0504D">
                      <a:lumMod val="50000"/>
                    </a:srgbClr>
                  </a:solidFill>
                </a:rPr>
                <a:t>Typically, used to model a constrained domain that can be described by a closed set of entity </a:t>
              </a:r>
              <a:r>
                <a:rPr lang="en-US" sz="1600" b="1" i="1" dirty="0">
                  <a:solidFill>
                    <a:srgbClr val="C0504D">
                      <a:lumMod val="50000"/>
                    </a:srgbClr>
                  </a:solidFill>
                </a:rPr>
                <a:t>types</a:t>
              </a:r>
              <a:r>
                <a:rPr lang="en-US" sz="1600" i="1" dirty="0">
                  <a:solidFill>
                    <a:srgbClr val="C0504D">
                      <a:lumMod val="50000"/>
                    </a:srgbClr>
                  </a:solidFill>
                </a:rPr>
                <a:t>, </a:t>
              </a:r>
              <a:r>
                <a:rPr lang="en-US" sz="1600" b="1" i="1" dirty="0">
                  <a:solidFill>
                    <a:srgbClr val="C0504D">
                      <a:lumMod val="50000"/>
                    </a:srgbClr>
                  </a:solidFill>
                </a:rPr>
                <a:t>properties</a:t>
              </a:r>
              <a:r>
                <a:rPr lang="en-US" sz="1600" i="1" dirty="0">
                  <a:solidFill>
                    <a:srgbClr val="C0504D">
                      <a:lumMod val="50000"/>
                    </a:srgbClr>
                  </a:solidFill>
                </a:rPr>
                <a:t>, </a:t>
              </a:r>
              <a:r>
                <a:rPr lang="en-US" sz="1600" b="1" i="1" dirty="0">
                  <a:solidFill>
                    <a:srgbClr val="C0504D">
                      <a:lumMod val="50000"/>
                    </a:srgbClr>
                  </a:solidFill>
                </a:rPr>
                <a:t>relationships</a:t>
              </a:r>
              <a:r>
                <a:rPr lang="en-US" sz="1600" i="1" dirty="0">
                  <a:solidFill>
                    <a:srgbClr val="C0504D">
                      <a:lumMod val="50000"/>
                    </a:srgbClr>
                  </a:solidFill>
                </a:rPr>
                <a:t> and </a:t>
              </a:r>
              <a:r>
                <a:rPr lang="en-US" sz="1600" b="1" i="1" dirty="0">
                  <a:solidFill>
                    <a:srgbClr val="C0504D">
                      <a:lumMod val="50000"/>
                    </a:srgbClr>
                  </a:solidFill>
                </a:rPr>
                <a:t>operations</a:t>
              </a:r>
              <a:r>
                <a:rPr lang="en-US" sz="1600" i="1" dirty="0">
                  <a:solidFill>
                    <a:srgbClr val="C0504D">
                      <a:lumMod val="50000"/>
                    </a:srgbClr>
                  </a:solidFill>
                </a:rPr>
                <a:t>.</a:t>
              </a:r>
            </a:p>
          </p:txBody>
        </p:sp>
      </p:grpSp>
      <p:sp>
        <p:nvSpPr>
          <p:cNvPr id="7" name="Rectangle 6"/>
          <p:cNvSpPr/>
          <p:nvPr/>
        </p:nvSpPr>
        <p:spPr>
          <a:xfrm>
            <a:off x="1219200" y="4330005"/>
            <a:ext cx="3924861" cy="1384995"/>
          </a:xfrm>
          <a:prstGeom prst="rect">
            <a:avLst/>
          </a:prstGeom>
        </p:spPr>
        <p:txBody>
          <a:bodyPr wrap="square">
            <a:spAutoFit/>
          </a:bodyPr>
          <a:lstStyle/>
          <a:p>
            <a:r>
              <a:rPr lang="en-US" sz="2000" b="1" u="sng" dirty="0">
                <a:solidFill>
                  <a:srgbClr val="4F81BD">
                    <a:lumMod val="50000"/>
                  </a:srgbClr>
                </a:solidFill>
              </a:rPr>
              <a:t>Data Models</a:t>
            </a:r>
          </a:p>
          <a:p>
            <a:r>
              <a:rPr lang="en-US" sz="1600" i="1" dirty="0">
                <a:solidFill>
                  <a:srgbClr val="4F81BD">
                    <a:lumMod val="50000"/>
                  </a:srgbClr>
                </a:solidFill>
              </a:rPr>
              <a:t>Typically, describe the </a:t>
            </a:r>
            <a:r>
              <a:rPr lang="en-US" sz="1600" b="1" i="1" dirty="0">
                <a:solidFill>
                  <a:srgbClr val="4F81BD">
                    <a:lumMod val="50000"/>
                  </a:srgbClr>
                </a:solidFill>
              </a:rPr>
              <a:t>structure </a:t>
            </a:r>
            <a:r>
              <a:rPr lang="en-US" sz="1600" i="1" dirty="0">
                <a:solidFill>
                  <a:srgbClr val="4F81BD">
                    <a:lumMod val="50000"/>
                  </a:srgbClr>
                </a:solidFill>
              </a:rPr>
              <a:t>(format), enabling </a:t>
            </a:r>
            <a:r>
              <a:rPr lang="en-US" sz="1600" b="1" i="1" dirty="0">
                <a:solidFill>
                  <a:srgbClr val="4F81BD">
                    <a:lumMod val="50000"/>
                  </a:srgbClr>
                </a:solidFill>
              </a:rPr>
              <a:t>manipulation </a:t>
            </a:r>
            <a:r>
              <a:rPr lang="en-US" sz="1600" i="1" dirty="0">
                <a:solidFill>
                  <a:srgbClr val="4F81BD">
                    <a:lumMod val="50000"/>
                  </a:srgbClr>
                </a:solidFill>
              </a:rPr>
              <a:t>(via </a:t>
            </a:r>
            <a:r>
              <a:rPr lang="en-US" sz="1600" b="1" i="1" dirty="0">
                <a:solidFill>
                  <a:srgbClr val="4F81BD">
                    <a:lumMod val="50000"/>
                  </a:srgbClr>
                </a:solidFill>
              </a:rPr>
              <a:t>interfaces</a:t>
            </a:r>
            <a:r>
              <a:rPr lang="en-US" sz="1600" i="1" dirty="0">
                <a:solidFill>
                  <a:srgbClr val="4F81BD">
                    <a:lumMod val="50000"/>
                  </a:srgbClr>
                </a:solidFill>
              </a:rPr>
              <a:t>) of the data stored in data management systems assuring integrity.</a:t>
            </a:r>
            <a:endParaRPr lang="en-US" i="1" dirty="0">
              <a:solidFill>
                <a:srgbClr val="4F81BD">
                  <a:lumMod val="50000"/>
                </a:srgbClr>
              </a:solidFill>
            </a:endParaRPr>
          </a:p>
        </p:txBody>
      </p:sp>
      <p:sp>
        <p:nvSpPr>
          <p:cNvPr id="10" name="Oval 9"/>
          <p:cNvSpPr/>
          <p:nvPr/>
        </p:nvSpPr>
        <p:spPr>
          <a:xfrm>
            <a:off x="2895600" y="1764555"/>
            <a:ext cx="6248400" cy="2959845"/>
          </a:xfrm>
          <a:prstGeom prst="ellipse">
            <a:avLst/>
          </a:prstGeom>
          <a:solidFill>
            <a:srgbClr val="3F51B5">
              <a:alpha val="15000"/>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2652394"/>
            <a:ext cx="1978708" cy="585593"/>
          </a:xfrm>
          <a:prstGeom prst="rect">
            <a:avLst/>
          </a:prstGeom>
        </p:spPr>
      </p:pic>
      <p:sp>
        <p:nvSpPr>
          <p:cNvPr id="12" name="Rectangle 11"/>
          <p:cNvSpPr/>
          <p:nvPr/>
        </p:nvSpPr>
        <p:spPr>
          <a:xfrm>
            <a:off x="5210934" y="2298287"/>
            <a:ext cx="3581400" cy="1754326"/>
          </a:xfrm>
          <a:prstGeom prst="rect">
            <a:avLst/>
          </a:prstGeom>
        </p:spPr>
        <p:txBody>
          <a:bodyPr wrap="square">
            <a:spAutoFit/>
          </a:bodyPr>
          <a:lstStyle/>
          <a:p>
            <a:pPr marL="285750" indent="-285750">
              <a:buFont typeface="Arial" charset="0"/>
              <a:buChar char="•"/>
            </a:pPr>
            <a:r>
              <a:rPr lang="en-US" b="1" dirty="0">
                <a:solidFill>
                  <a:srgbClr val="000000"/>
                </a:solidFill>
              </a:rPr>
              <a:t>Topology</a:t>
            </a:r>
          </a:p>
          <a:p>
            <a:pPr marL="285750" indent="-285750">
              <a:buFont typeface="Arial" charset="0"/>
              <a:buChar char="•"/>
            </a:pPr>
            <a:r>
              <a:rPr lang="en-US" b="1" dirty="0">
                <a:solidFill>
                  <a:srgbClr val="000000"/>
                </a:solidFill>
              </a:rPr>
              <a:t>Composition </a:t>
            </a:r>
          </a:p>
          <a:p>
            <a:pPr marL="285750" indent="-285750">
              <a:buFont typeface="Arial" charset="0"/>
              <a:buChar char="•"/>
            </a:pPr>
            <a:r>
              <a:rPr lang="en-US" b="1" dirty="0">
                <a:solidFill>
                  <a:srgbClr val="000000"/>
                </a:solidFill>
              </a:rPr>
              <a:t>Requirements - Capabilities</a:t>
            </a:r>
          </a:p>
          <a:p>
            <a:pPr marL="285750" indent="-285750">
              <a:buFont typeface="Arial" charset="0"/>
              <a:buChar char="•"/>
            </a:pPr>
            <a:r>
              <a:rPr lang="en-US" b="1" dirty="0">
                <a:solidFill>
                  <a:srgbClr val="000000"/>
                </a:solidFill>
              </a:rPr>
              <a:t>State </a:t>
            </a:r>
            <a:r>
              <a:rPr lang="en-US" sz="1600" dirty="0">
                <a:solidFill>
                  <a:srgbClr val="000000"/>
                </a:solidFill>
              </a:rPr>
              <a:t>(Nodes, Relationships)</a:t>
            </a:r>
          </a:p>
          <a:p>
            <a:pPr marL="285750" indent="-285750">
              <a:buFont typeface="Arial" charset="0"/>
              <a:buChar char="•"/>
            </a:pPr>
            <a:r>
              <a:rPr lang="en-US" b="1" dirty="0">
                <a:solidFill>
                  <a:srgbClr val="000000"/>
                </a:solidFill>
              </a:rPr>
              <a:t>Lifecycle</a:t>
            </a:r>
            <a:r>
              <a:rPr lang="en-US" dirty="0">
                <a:solidFill>
                  <a:srgbClr val="000000"/>
                </a:solidFill>
              </a:rPr>
              <a:t> </a:t>
            </a:r>
            <a:r>
              <a:rPr lang="en-US" sz="1600" dirty="0">
                <a:solidFill>
                  <a:srgbClr val="000000"/>
                </a:solidFill>
              </a:rPr>
              <a:t>(Management)</a:t>
            </a:r>
          </a:p>
          <a:p>
            <a:pPr marL="285750" indent="-285750">
              <a:buFont typeface="Arial" charset="0"/>
              <a:buChar char="•"/>
            </a:pPr>
            <a:r>
              <a:rPr lang="en-US" b="1" dirty="0">
                <a:solidFill>
                  <a:srgbClr val="000000"/>
                </a:solidFill>
              </a:rPr>
              <a:t>Policy</a:t>
            </a:r>
            <a:endParaRPr lang="en-US" sz="1600" b="1" dirty="0">
              <a:solidFill>
                <a:srgbClr val="000000"/>
              </a:solidFill>
            </a:endParaRPr>
          </a:p>
        </p:txBody>
      </p:sp>
      <p:sp>
        <p:nvSpPr>
          <p:cNvPr id="13" name="Rectangle 12"/>
          <p:cNvSpPr/>
          <p:nvPr/>
        </p:nvSpPr>
        <p:spPr>
          <a:xfrm>
            <a:off x="4714406" y="1894489"/>
            <a:ext cx="2650469" cy="461665"/>
          </a:xfrm>
          <a:prstGeom prst="rect">
            <a:avLst/>
          </a:prstGeom>
        </p:spPr>
        <p:txBody>
          <a:bodyPr wrap="none">
            <a:spAutoFit/>
          </a:bodyPr>
          <a:lstStyle/>
          <a:p>
            <a:r>
              <a:rPr lang="en-US" sz="2400" b="1" u="sng" dirty="0">
                <a:solidFill>
                  <a:srgbClr val="000000"/>
                </a:solidFill>
              </a:rPr>
              <a:t>Intent Model Adds:</a:t>
            </a:r>
          </a:p>
        </p:txBody>
      </p:sp>
      <p:sp>
        <p:nvSpPr>
          <p:cNvPr id="16" name="Rectangle 15"/>
          <p:cNvSpPr/>
          <p:nvPr/>
        </p:nvSpPr>
        <p:spPr>
          <a:xfrm>
            <a:off x="228600" y="772180"/>
            <a:ext cx="10521791" cy="523220"/>
          </a:xfrm>
          <a:prstGeom prst="rect">
            <a:avLst/>
          </a:prstGeom>
        </p:spPr>
        <p:txBody>
          <a:bodyPr wrap="none">
            <a:spAutoFit/>
          </a:bodyPr>
          <a:lstStyle/>
          <a:p>
            <a:r>
              <a:rPr lang="en-US" sz="2800" b="1" dirty="0">
                <a:solidFill>
                  <a:srgbClr val="F79646">
                    <a:lumMod val="50000"/>
                  </a:srgbClr>
                </a:solidFill>
              </a:rPr>
              <a:t>TOSCA is an </a:t>
            </a:r>
            <a:r>
              <a:rPr lang="en-US" sz="2800" b="1" u="sng" dirty="0">
                <a:solidFill>
                  <a:srgbClr val="F79646">
                    <a:lumMod val="50000"/>
                  </a:srgbClr>
                </a:solidFill>
              </a:rPr>
              <a:t>Intent Model</a:t>
            </a:r>
            <a:r>
              <a:rPr lang="en-US" sz="2800" b="1" dirty="0">
                <a:solidFill>
                  <a:srgbClr val="F79646">
                    <a:lumMod val="50000"/>
                  </a:srgbClr>
                </a:solidFill>
              </a:rPr>
              <a:t> </a:t>
            </a:r>
            <a:r>
              <a:rPr lang="en-US" sz="2800" dirty="0">
                <a:solidFill>
                  <a:srgbClr val="F79646">
                    <a:lumMod val="50000"/>
                  </a:srgbClr>
                </a:solidFill>
              </a:rPr>
              <a:t>which is declarative </a:t>
            </a:r>
            <a:r>
              <a:rPr lang="en-US" sz="2000" i="1" dirty="0">
                <a:solidFill>
                  <a:srgbClr val="F79646">
                    <a:lumMod val="50000"/>
                  </a:srgbClr>
                </a:solidFill>
              </a:rPr>
              <a:t>(integration points for imperative)</a:t>
            </a:r>
            <a:endParaRPr lang="en-US" sz="2000" b="1" i="1" u="sng" dirty="0">
              <a:solidFill>
                <a:srgbClr val="F79646">
                  <a:lumMod val="50000"/>
                </a:srgbClr>
              </a:solidFill>
            </a:endParaRPr>
          </a:p>
        </p:txBody>
      </p:sp>
      <p:sp>
        <p:nvSpPr>
          <p:cNvPr id="17" name="Rectangle 16"/>
          <p:cNvSpPr/>
          <p:nvPr/>
        </p:nvSpPr>
        <p:spPr>
          <a:xfrm>
            <a:off x="3409601" y="3612883"/>
            <a:ext cx="1811268" cy="738664"/>
          </a:xfrm>
          <a:prstGeom prst="rect">
            <a:avLst/>
          </a:prstGeom>
        </p:spPr>
        <p:txBody>
          <a:bodyPr wrap="square">
            <a:spAutoFit/>
          </a:bodyPr>
          <a:lstStyle/>
          <a:p>
            <a:pPr marL="171450" indent="-171450">
              <a:buFont typeface="Arial" charset="0"/>
              <a:buChar char="•"/>
            </a:pPr>
            <a:r>
              <a:rPr lang="en-US" sz="1400" b="1" dirty="0">
                <a:solidFill>
                  <a:srgbClr val="FF0000"/>
                </a:solidFill>
              </a:rPr>
              <a:t>Structure </a:t>
            </a:r>
          </a:p>
          <a:p>
            <a:pPr marL="171450" indent="-171450">
              <a:buFont typeface="Arial" charset="0"/>
              <a:buChar char="•"/>
            </a:pPr>
            <a:r>
              <a:rPr lang="en-US" sz="1400" b="1" dirty="0">
                <a:solidFill>
                  <a:srgbClr val="FF0000"/>
                </a:solidFill>
              </a:rPr>
              <a:t>Format</a:t>
            </a:r>
          </a:p>
          <a:p>
            <a:pPr marL="171450" indent="-171450">
              <a:buFont typeface="Arial" charset="0"/>
              <a:buChar char="•"/>
            </a:pPr>
            <a:r>
              <a:rPr lang="en-US" sz="1400" b="1" dirty="0">
                <a:solidFill>
                  <a:srgbClr val="FF0000"/>
                </a:solidFill>
              </a:rPr>
              <a:t>interfaces</a:t>
            </a:r>
          </a:p>
        </p:txBody>
      </p:sp>
      <p:sp>
        <p:nvSpPr>
          <p:cNvPr id="18" name="Rectangle 17"/>
          <p:cNvSpPr/>
          <p:nvPr/>
        </p:nvSpPr>
        <p:spPr>
          <a:xfrm>
            <a:off x="7806030" y="3633585"/>
            <a:ext cx="2155396" cy="738664"/>
          </a:xfrm>
          <a:prstGeom prst="rect">
            <a:avLst/>
          </a:prstGeom>
        </p:spPr>
        <p:txBody>
          <a:bodyPr wrap="square">
            <a:spAutoFit/>
          </a:bodyPr>
          <a:lstStyle/>
          <a:p>
            <a:pPr marL="171450" indent="-171450">
              <a:buFont typeface="Arial" charset="0"/>
              <a:buChar char="•"/>
            </a:pPr>
            <a:r>
              <a:rPr lang="en-US" sz="1400" b="1" dirty="0">
                <a:solidFill>
                  <a:srgbClr val="FF0000"/>
                </a:solidFill>
              </a:rPr>
              <a:t>Types, Relationships</a:t>
            </a:r>
          </a:p>
          <a:p>
            <a:pPr marL="171450" indent="-171450">
              <a:buFont typeface="Arial" charset="0"/>
              <a:buChar char="•"/>
            </a:pPr>
            <a:r>
              <a:rPr lang="en-US" sz="1400" b="1" dirty="0">
                <a:solidFill>
                  <a:srgbClr val="FF0000"/>
                </a:solidFill>
              </a:rPr>
              <a:t>Properties</a:t>
            </a:r>
          </a:p>
          <a:p>
            <a:pPr marL="171450" indent="-171450">
              <a:buFont typeface="Arial" charset="0"/>
              <a:buChar char="•"/>
            </a:pPr>
            <a:r>
              <a:rPr lang="en-US" sz="1400" b="1" dirty="0">
                <a:solidFill>
                  <a:srgbClr val="FF0000"/>
                </a:solidFill>
              </a:rPr>
              <a:t>Operations</a:t>
            </a:r>
          </a:p>
        </p:txBody>
      </p:sp>
      <p:sp>
        <p:nvSpPr>
          <p:cNvPr id="19" name="Up Arrow 18"/>
          <p:cNvSpPr/>
          <p:nvPr/>
        </p:nvSpPr>
        <p:spPr>
          <a:xfrm rot="2828280">
            <a:off x="4580271" y="4100148"/>
            <a:ext cx="315097" cy="6248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Up Arrow 19"/>
          <p:cNvSpPr/>
          <p:nvPr/>
        </p:nvSpPr>
        <p:spPr>
          <a:xfrm rot="18331506">
            <a:off x="7618346" y="4005877"/>
            <a:ext cx="315097" cy="6248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TextBox 20"/>
          <p:cNvSpPr txBox="1"/>
          <p:nvPr/>
        </p:nvSpPr>
        <p:spPr>
          <a:xfrm>
            <a:off x="9144000" y="2199978"/>
            <a:ext cx="2851072" cy="1200329"/>
          </a:xfrm>
          <a:prstGeom prst="rect">
            <a:avLst/>
          </a:prstGeom>
          <a:noFill/>
        </p:spPr>
        <p:txBody>
          <a:bodyPr wrap="square" rtlCol="0">
            <a:spAutoFit/>
          </a:bodyPr>
          <a:lstStyle/>
          <a:p>
            <a:pPr marL="285750" indent="-285750">
              <a:buFont typeface="Wingdings" charset="2"/>
              <a:buChar char="ü"/>
            </a:pPr>
            <a:r>
              <a:rPr lang="en-US" b="1" dirty="0">
                <a:solidFill>
                  <a:srgbClr val="FF0000"/>
                </a:solidFill>
              </a:rPr>
              <a:t>TOSCA can work with imperative scripts      </a:t>
            </a:r>
            <a:r>
              <a:rPr lang="en-US" b="1" i="1" dirty="0">
                <a:solidFill>
                  <a:srgbClr val="FF0000"/>
                </a:solidFill>
              </a:rPr>
              <a:t>(e.g., Ansible, Chef, Bash, Ant, etc.) </a:t>
            </a:r>
          </a:p>
        </p:txBody>
      </p:sp>
      <p:sp>
        <p:nvSpPr>
          <p:cNvPr id="22" name="Rectangle 21"/>
          <p:cNvSpPr/>
          <p:nvPr/>
        </p:nvSpPr>
        <p:spPr>
          <a:xfrm>
            <a:off x="230468" y="2400236"/>
            <a:ext cx="2512732" cy="923330"/>
          </a:xfrm>
          <a:prstGeom prst="rect">
            <a:avLst/>
          </a:prstGeom>
        </p:spPr>
        <p:txBody>
          <a:bodyPr wrap="square">
            <a:spAutoFit/>
          </a:bodyPr>
          <a:lstStyle/>
          <a:p>
            <a:pPr marL="285750" indent="-285750">
              <a:buFont typeface="Wingdings" charset="2"/>
              <a:buChar char="ü"/>
            </a:pPr>
            <a:r>
              <a:rPr lang="en-US" b="1" dirty="0">
                <a:solidFill>
                  <a:srgbClr val="FF0000"/>
                </a:solidFill>
              </a:rPr>
              <a:t>TOSCA can include other data models </a:t>
            </a:r>
            <a:r>
              <a:rPr lang="en-US" b="1" i="1" dirty="0">
                <a:solidFill>
                  <a:srgbClr val="FF0000"/>
                </a:solidFill>
              </a:rPr>
              <a:t>(e.g., JSON, YANG)</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948534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3742949" y="3257391"/>
            <a:ext cx="5324851" cy="1848009"/>
          </a:xfrm>
          <a:prstGeom prst="round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rgbClr val="000000"/>
                </a:solidFill>
              </a:rPr>
              <a:t>Tier (Group Type)</a:t>
            </a:r>
          </a:p>
        </p:txBody>
      </p:sp>
      <p:sp>
        <p:nvSpPr>
          <p:cNvPr id="3" name="TextBox 2"/>
          <p:cNvSpPr txBox="1"/>
          <p:nvPr/>
        </p:nvSpPr>
        <p:spPr>
          <a:xfrm>
            <a:off x="255803" y="861422"/>
            <a:ext cx="11326597" cy="830997"/>
          </a:xfrm>
          <a:prstGeom prst="rect">
            <a:avLst/>
          </a:prstGeom>
          <a:noFill/>
        </p:spPr>
        <p:txBody>
          <a:bodyPr wrap="square">
            <a:spAutoFit/>
          </a:bodyPr>
          <a:lstStyle/>
          <a:p>
            <a:pPr>
              <a:defRPr/>
            </a:pPr>
            <a:r>
              <a:rPr lang="en-US" sz="2400" dirty="0">
                <a:solidFill>
                  <a:srgbClr val="3F51B5"/>
                </a:solidFill>
              </a:rPr>
              <a:t>TOSCA is used first and foremost to describe  the topology of the </a:t>
            </a:r>
            <a:r>
              <a:rPr lang="en-US" sz="2400" b="1" dirty="0">
                <a:solidFill>
                  <a:srgbClr val="3F51B5"/>
                </a:solidFill>
              </a:rPr>
              <a:t>deployment</a:t>
            </a:r>
            <a:r>
              <a:rPr lang="en-US" sz="2400" dirty="0">
                <a:solidFill>
                  <a:srgbClr val="3F51B5"/>
                </a:solidFill>
              </a:rPr>
              <a:t> </a:t>
            </a:r>
            <a:r>
              <a:rPr lang="en-US" sz="2400" b="1" dirty="0">
                <a:solidFill>
                  <a:srgbClr val="3F51B5"/>
                </a:solidFill>
              </a:rPr>
              <a:t>view</a:t>
            </a:r>
            <a:r>
              <a:rPr lang="en-US" sz="2400" dirty="0">
                <a:solidFill>
                  <a:srgbClr val="3F51B5"/>
                </a:solidFill>
              </a:rPr>
              <a:t> for cloud applications and services</a:t>
            </a:r>
          </a:p>
        </p:txBody>
      </p:sp>
      <p:sp>
        <p:nvSpPr>
          <p:cNvPr id="6" name="Title 5"/>
          <p:cNvSpPr>
            <a:spLocks noGrp="1"/>
          </p:cNvSpPr>
          <p:nvPr>
            <p:ph type="title"/>
          </p:nvPr>
        </p:nvSpPr>
        <p:spPr/>
        <p:txBody>
          <a:bodyPr>
            <a:normAutofit fontScale="90000"/>
          </a:bodyPr>
          <a:lstStyle/>
          <a:p>
            <a:r>
              <a:rPr lang="en-US" altLang="zh-CN" dirty="0"/>
              <a:t>Topology – Define Topology with Nodes and Relationships</a:t>
            </a:r>
            <a:endParaRPr lang="en-US" dirty="0"/>
          </a:p>
        </p:txBody>
      </p:sp>
      <p:sp>
        <p:nvSpPr>
          <p:cNvPr id="2" name="Slide Number Placeholder 1"/>
          <p:cNvSpPr>
            <a:spLocks noGrp="1"/>
          </p:cNvSpPr>
          <p:nvPr>
            <p:ph type="sldNum" idx="4294967295"/>
          </p:nvPr>
        </p:nvSpPr>
        <p:spPr>
          <a:xfrm>
            <a:off x="9305549" y="6501341"/>
            <a:ext cx="2844800" cy="288032"/>
          </a:xfrm>
        </p:spPr>
        <p:txBody>
          <a:bodyPr/>
          <a:lstStyle/>
          <a:p>
            <a:fld id="{F0B49140-A8CB-BA42-9146-2BFD606CBD22}" type="slidenum">
              <a:rPr lang="en-US" altLang="zh-CN" smtClean="0">
                <a:solidFill>
                  <a:srgbClr val="FFFFFF">
                    <a:lumMod val="50000"/>
                  </a:srgbClr>
                </a:solidFill>
              </a:rPr>
              <a:pPr/>
              <a:t>7</a:t>
            </a:fld>
            <a:endParaRPr lang="zh-CN" altLang="en-US">
              <a:solidFill>
                <a:srgbClr val="FFFFFF">
                  <a:lumMod val="50000"/>
                </a:srgbClr>
              </a:solidFill>
            </a:endParaRPr>
          </a:p>
        </p:txBody>
      </p:sp>
      <p:grpSp>
        <p:nvGrpSpPr>
          <p:cNvPr id="13" name="Group 36"/>
          <p:cNvGrpSpPr>
            <a:grpSpLocks/>
          </p:cNvGrpSpPr>
          <p:nvPr/>
        </p:nvGrpSpPr>
        <p:grpSpPr bwMode="auto">
          <a:xfrm>
            <a:off x="3895349" y="3509042"/>
            <a:ext cx="1253067" cy="1073149"/>
            <a:chOff x="861060" y="1069127"/>
            <a:chExt cx="855131" cy="735378"/>
          </a:xfrm>
        </p:grpSpPr>
        <p:sp>
          <p:nvSpPr>
            <p:cNvPr id="14" name="Web Server Tier"/>
            <p:cNvSpPr>
              <a:spLocks noChangeArrowheads="1"/>
            </p:cNvSpPr>
            <p:nvPr/>
          </p:nvSpPr>
          <p:spPr bwMode="auto">
            <a:xfrm>
              <a:off x="861060" y="1069127"/>
              <a:ext cx="855131" cy="7353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source_resource</a:t>
              </a:r>
            </a:p>
          </p:txBody>
        </p:sp>
        <p:sp>
          <p:nvSpPr>
            <p:cNvPr id="15" name="Rectangle 38"/>
            <p:cNvSpPr/>
            <p:nvPr/>
          </p:nvSpPr>
          <p:spPr>
            <a:xfrm>
              <a:off x="861060" y="1273640"/>
              <a:ext cx="855131" cy="198712"/>
            </a:xfrm>
            <a:prstGeom prst="rect">
              <a:avLst/>
            </a:prstGeom>
            <a:solidFill>
              <a:schemeClr val="bg1">
                <a:lumMod val="85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933" b="1" kern="0" dirty="0" err="1">
                  <a:solidFill>
                    <a:srgbClr val="000000"/>
                  </a:solidFill>
                  <a:sym typeface="Arial" pitchFamily="34" charset="0"/>
                </a:rPr>
                <a:t>Node_Type_A</a:t>
              </a:r>
              <a:endParaRPr lang="en-US" sz="933" b="1" kern="0" dirty="0">
                <a:solidFill>
                  <a:srgbClr val="000000"/>
                </a:solidFill>
                <a:sym typeface="Arial" pitchFamily="34" charset="0"/>
              </a:endParaRPr>
            </a:p>
          </p:txBody>
        </p:sp>
      </p:grpSp>
      <p:grpSp>
        <p:nvGrpSpPr>
          <p:cNvPr id="18" name="Group 57"/>
          <p:cNvGrpSpPr>
            <a:grpSpLocks/>
          </p:cNvGrpSpPr>
          <p:nvPr/>
        </p:nvGrpSpPr>
        <p:grpSpPr bwMode="auto">
          <a:xfrm>
            <a:off x="7631267" y="3530150"/>
            <a:ext cx="1253067" cy="1071033"/>
            <a:chOff x="861060" y="1069127"/>
            <a:chExt cx="855131" cy="735378"/>
          </a:xfrm>
        </p:grpSpPr>
        <p:sp>
          <p:nvSpPr>
            <p:cNvPr id="20" name="Web Server Tier"/>
            <p:cNvSpPr>
              <a:spLocks noChangeArrowheads="1"/>
            </p:cNvSpPr>
            <p:nvPr/>
          </p:nvSpPr>
          <p:spPr bwMode="auto">
            <a:xfrm>
              <a:off x="861060" y="1069127"/>
              <a:ext cx="855131" cy="7353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target_resource</a:t>
              </a:r>
            </a:p>
          </p:txBody>
        </p:sp>
        <p:sp>
          <p:nvSpPr>
            <p:cNvPr id="21" name="Rectangle 59"/>
            <p:cNvSpPr/>
            <p:nvPr/>
          </p:nvSpPr>
          <p:spPr>
            <a:xfrm>
              <a:off x="861060" y="1274044"/>
              <a:ext cx="855131" cy="197651"/>
            </a:xfrm>
            <a:prstGeom prst="rect">
              <a:avLst/>
            </a:prstGeom>
            <a:solidFill>
              <a:schemeClr val="bg1">
                <a:lumMod val="85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933" b="1" kern="0" dirty="0" err="1">
                  <a:solidFill>
                    <a:srgbClr val="000000"/>
                  </a:solidFill>
                  <a:sym typeface="Arial" pitchFamily="34" charset="0"/>
                </a:rPr>
                <a:t>Node_Type_B</a:t>
              </a:r>
              <a:endParaRPr lang="en-US" sz="933" b="1" kern="0" dirty="0">
                <a:solidFill>
                  <a:srgbClr val="000000"/>
                </a:solidFill>
                <a:sym typeface="Arial" pitchFamily="34" charset="0"/>
              </a:endParaRPr>
            </a:p>
          </p:txBody>
        </p:sp>
      </p:grpSp>
      <p:cxnSp>
        <p:nvCxnSpPr>
          <p:cNvPr id="22" name="Straight Connector 12"/>
          <p:cNvCxnSpPr>
            <a:cxnSpLocks noChangeShapeType="1"/>
            <a:stCxn id="29" idx="1"/>
            <a:endCxn id="23" idx="3"/>
          </p:cNvCxnSpPr>
          <p:nvPr/>
        </p:nvCxnSpPr>
        <p:spPr bwMode="auto">
          <a:xfrm rot="10800000">
            <a:off x="5343149" y="4312287"/>
            <a:ext cx="1090082" cy="300598"/>
          </a:xfrm>
          <a:prstGeom prst="bentConnector3">
            <a:avLst>
              <a:gd name="adj1" fmla="val 50000"/>
            </a:avLst>
          </a:prstGeom>
          <a:noFill/>
          <a:ln w="317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sp>
        <p:nvSpPr>
          <p:cNvPr id="23" name="Rectangle 14"/>
          <p:cNvSpPr>
            <a:spLocks noChangeArrowheads="1"/>
          </p:cNvSpPr>
          <p:nvPr/>
        </p:nvSpPr>
        <p:spPr bwMode="auto">
          <a:xfrm>
            <a:off x="4325032" y="4194842"/>
            <a:ext cx="1018117" cy="23489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r>
              <a:rPr lang="en-US" altLang="zh-CN" sz="1333" b="1" dirty="0">
                <a:solidFill>
                  <a:srgbClr val="FF0000"/>
                </a:solidFill>
                <a:cs typeface="Arial" charset="0"/>
              </a:rPr>
              <a:t>Requirement</a:t>
            </a:r>
          </a:p>
        </p:txBody>
      </p:sp>
      <p:grpSp>
        <p:nvGrpSpPr>
          <p:cNvPr id="24" name="Group 82"/>
          <p:cNvGrpSpPr>
            <a:grpSpLocks/>
          </p:cNvGrpSpPr>
          <p:nvPr/>
        </p:nvGrpSpPr>
        <p:grpSpPr bwMode="auto">
          <a:xfrm>
            <a:off x="5666303" y="3661442"/>
            <a:ext cx="1615014" cy="1273782"/>
            <a:chOff x="4394199" y="2398572"/>
            <a:chExt cx="685801" cy="1011331"/>
          </a:xfrm>
        </p:grpSpPr>
        <p:sp>
          <p:nvSpPr>
            <p:cNvPr id="25" name="Web Server Tier"/>
            <p:cNvSpPr>
              <a:spLocks noChangeArrowheads="1"/>
            </p:cNvSpPr>
            <p:nvPr/>
          </p:nvSpPr>
          <p:spPr bwMode="auto">
            <a:xfrm>
              <a:off x="4394199" y="2398572"/>
              <a:ext cx="685801" cy="1011331"/>
            </a:xfrm>
            <a:prstGeom prst="roundRect">
              <a:avLst>
                <a:gd name="adj" fmla="val 16667"/>
              </a:avLst>
            </a:prstGeom>
            <a:solidFill>
              <a:srgbClr val="FFCFA1">
                <a:alpha val="7059"/>
              </a:srgbClr>
            </a:solidFill>
            <a:ln w="6350">
              <a:solidFill>
                <a:srgbClr val="CF6500"/>
              </a:solidFill>
              <a:round/>
              <a:headEnd/>
              <a:tailEnd/>
            </a:ln>
            <a:effectLst>
              <a:outerShdw algn="tl" rotWithShape="0">
                <a:srgbClr val="CF6500">
                  <a:alpha val="39998"/>
                </a:srgbClr>
              </a:outerShdw>
            </a:effectLst>
          </p:spPr>
          <p:txBody>
            <a:bodyPr wrap="none" lIns="0" tIns="24384"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333" i="1" dirty="0">
                  <a:solidFill>
                    <a:srgbClr val="000000"/>
                  </a:solidFill>
                  <a:latin typeface="Calibri" panose="020F0502020204030204"/>
                  <a:ea typeface="宋体" pitchFamily="2" charset="-122"/>
                  <a:sym typeface="Arial" pitchFamily="34" charset="0"/>
                </a:rPr>
                <a:t>connect_relationship</a:t>
              </a:r>
            </a:p>
          </p:txBody>
        </p:sp>
        <p:sp>
          <p:nvSpPr>
            <p:cNvPr id="26" name="Rectangle 71"/>
            <p:cNvSpPr/>
            <p:nvPr/>
          </p:nvSpPr>
          <p:spPr>
            <a:xfrm>
              <a:off x="4394199" y="2680905"/>
              <a:ext cx="685801" cy="201666"/>
            </a:xfrm>
            <a:prstGeom prst="rect">
              <a:avLst/>
            </a:prstGeom>
            <a:solidFill>
              <a:schemeClr val="accent6">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1400" b="1" kern="0" dirty="0">
                  <a:solidFill>
                    <a:srgbClr val="000000"/>
                  </a:solidFill>
                  <a:sym typeface="Arial" pitchFamily="34" charset="0"/>
                </a:rPr>
                <a:t>ConnectsTo</a:t>
              </a:r>
            </a:p>
          </p:txBody>
        </p:sp>
      </p:grpSp>
      <p:cxnSp>
        <p:nvCxnSpPr>
          <p:cNvPr id="27" name="Straight Connector 12"/>
          <p:cNvCxnSpPr>
            <a:cxnSpLocks noChangeShapeType="1"/>
            <a:stCxn id="28" idx="1"/>
            <a:endCxn id="29" idx="3"/>
          </p:cNvCxnSpPr>
          <p:nvPr/>
        </p:nvCxnSpPr>
        <p:spPr bwMode="auto">
          <a:xfrm rot="10800000" flipV="1">
            <a:off x="6545415" y="4378991"/>
            <a:ext cx="1007535" cy="233893"/>
          </a:xfrm>
          <a:prstGeom prst="bentConnector3">
            <a:avLst>
              <a:gd name="adj1" fmla="val 50000"/>
            </a:avLst>
          </a:prstGeom>
          <a:noFill/>
          <a:ln w="317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sp>
        <p:nvSpPr>
          <p:cNvPr id="28" name="Rectangle 14"/>
          <p:cNvSpPr>
            <a:spLocks noChangeArrowheads="1"/>
          </p:cNvSpPr>
          <p:nvPr/>
        </p:nvSpPr>
        <p:spPr bwMode="auto">
          <a:xfrm>
            <a:off x="7552949" y="4258342"/>
            <a:ext cx="903821" cy="2413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r>
              <a:rPr lang="en-US" altLang="zh-CN" sz="1333" b="1" dirty="0">
                <a:solidFill>
                  <a:srgbClr val="FF0000"/>
                </a:solidFill>
                <a:cs typeface="Arial" charset="0"/>
              </a:rPr>
              <a:t>Capability</a:t>
            </a:r>
          </a:p>
        </p:txBody>
      </p:sp>
      <p:sp>
        <p:nvSpPr>
          <p:cNvPr id="29" name="Chevron 91"/>
          <p:cNvSpPr>
            <a:spLocks noChangeArrowheads="1"/>
          </p:cNvSpPr>
          <p:nvPr/>
        </p:nvSpPr>
        <p:spPr bwMode="auto">
          <a:xfrm>
            <a:off x="6321047" y="4499643"/>
            <a:ext cx="224367" cy="226483"/>
          </a:xfrm>
          <a:prstGeom prst="chevron">
            <a:avLst>
              <a:gd name="adj" fmla="val 50000"/>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49" name="Line Callout 2 (Border and Accent Bar) 48"/>
          <p:cNvSpPr/>
          <p:nvPr/>
        </p:nvSpPr>
        <p:spPr>
          <a:xfrm>
            <a:off x="381000" y="2073161"/>
            <a:ext cx="2743200" cy="1473911"/>
          </a:xfrm>
          <a:prstGeom prst="accentBorderCallout2">
            <a:avLst>
              <a:gd name="adj1" fmla="val 32869"/>
              <a:gd name="adj2" fmla="val 103208"/>
              <a:gd name="adj3" fmla="val 34371"/>
              <a:gd name="adj4" fmla="val 109291"/>
              <a:gd name="adj5" fmla="val 109631"/>
              <a:gd name="adj6" fmla="val 129280"/>
            </a:avLst>
          </a:prstGeom>
          <a:solidFill>
            <a:srgbClr val="3F51B5">
              <a:alpha val="5000"/>
            </a:srgbClr>
          </a:solidFill>
          <a:ln>
            <a:solidFill>
              <a:srgbClr val="3F5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i="1" u="sng" dirty="0">
                <a:solidFill>
                  <a:srgbClr val="4F81BD">
                    <a:lumMod val="50000"/>
                  </a:srgbClr>
                </a:solidFill>
                <a:sym typeface="Verdana" charset="0"/>
              </a:rPr>
              <a:t>Nodes</a:t>
            </a:r>
            <a:r>
              <a:rPr lang="en-US" altLang="zh-CN" b="1" i="1" dirty="0">
                <a:solidFill>
                  <a:srgbClr val="4F81BD">
                    <a:lumMod val="50000"/>
                  </a:srgbClr>
                </a:solidFill>
                <a:sym typeface="Verdana" charset="0"/>
              </a:rPr>
              <a:t>  - </a:t>
            </a:r>
            <a:r>
              <a:rPr lang="en-US" altLang="zh-CN" i="1" dirty="0">
                <a:solidFill>
                  <a:srgbClr val="4F81BD">
                    <a:lumMod val="50000"/>
                  </a:srgbClr>
                </a:solidFill>
                <a:sym typeface="Verdana" charset="0"/>
              </a:rPr>
              <a:t>are the resources or components that will be materialized or consumed in the deployment topology</a:t>
            </a:r>
            <a:endParaRPr lang="zh-CN" altLang="en-US" i="1" dirty="0">
              <a:solidFill>
                <a:srgbClr val="4F81BD">
                  <a:lumMod val="50000"/>
                </a:srgbClr>
              </a:solidFill>
              <a:sym typeface="Verdana" charset="0"/>
            </a:endParaRPr>
          </a:p>
        </p:txBody>
      </p:sp>
      <p:sp>
        <p:nvSpPr>
          <p:cNvPr id="53" name="Line Callout 2 (Border and Accent Bar) 52"/>
          <p:cNvSpPr/>
          <p:nvPr/>
        </p:nvSpPr>
        <p:spPr>
          <a:xfrm>
            <a:off x="457200" y="5105400"/>
            <a:ext cx="3132667" cy="1473911"/>
          </a:xfrm>
          <a:prstGeom prst="accentBorderCallout2">
            <a:avLst>
              <a:gd name="adj1" fmla="val 31543"/>
              <a:gd name="adj2" fmla="val 103526"/>
              <a:gd name="adj3" fmla="val 29516"/>
              <a:gd name="adj4" fmla="val 121607"/>
              <a:gd name="adj5" fmla="val -23352"/>
              <a:gd name="adj6" fmla="val 169794"/>
            </a:avLst>
          </a:prstGeom>
          <a:solidFill>
            <a:schemeClr val="accent6">
              <a:lumMod val="75000"/>
              <a:alpha val="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i="1" u="sng" dirty="0">
                <a:solidFill>
                  <a:srgbClr val="C6741B"/>
                </a:solidFill>
                <a:sym typeface="Verdana" charset="0"/>
              </a:rPr>
              <a:t>Relationships</a:t>
            </a:r>
            <a:r>
              <a:rPr lang="en-US" altLang="zh-CN" b="1" i="1" dirty="0">
                <a:solidFill>
                  <a:srgbClr val="C6741B"/>
                </a:solidFill>
                <a:sym typeface="Verdana" charset="0"/>
              </a:rPr>
              <a:t> </a:t>
            </a:r>
          </a:p>
          <a:p>
            <a:r>
              <a:rPr lang="en-US" altLang="zh-CN" i="1" dirty="0">
                <a:solidFill>
                  <a:srgbClr val="C6741B"/>
                </a:solidFill>
                <a:sym typeface="Verdana" charset="0"/>
              </a:rPr>
              <a:t>express the dependencies between the nodes (not the traffic flow)</a:t>
            </a:r>
            <a:endParaRPr lang="zh-CN" altLang="en-US" i="1" dirty="0">
              <a:solidFill>
                <a:srgbClr val="C6741B"/>
              </a:solidFill>
              <a:sym typeface="Verdana" charset="0"/>
            </a:endParaRPr>
          </a:p>
        </p:txBody>
      </p:sp>
      <p:sp>
        <p:nvSpPr>
          <p:cNvPr id="50" name="Rectangle 49"/>
          <p:cNvSpPr/>
          <p:nvPr/>
        </p:nvSpPr>
        <p:spPr>
          <a:xfrm>
            <a:off x="4521882" y="1470995"/>
            <a:ext cx="6096000" cy="1446550"/>
          </a:xfrm>
          <a:prstGeom prst="rect">
            <a:avLst/>
          </a:prstGeom>
        </p:spPr>
        <p:txBody>
          <a:bodyPr>
            <a:spAutoFit/>
          </a:bodyPr>
          <a:lstStyle/>
          <a:p>
            <a:pPr marL="380990" indent="-380990">
              <a:buFont typeface="Wingdings" charset="2"/>
              <a:buChar char="ü"/>
              <a:defRPr/>
            </a:pPr>
            <a:r>
              <a:rPr lang="en-US" sz="2200" b="1" i="1" u="sng" dirty="0">
                <a:solidFill>
                  <a:srgbClr val="000000"/>
                </a:solidFill>
              </a:rPr>
              <a:t>Node templates</a:t>
            </a:r>
            <a:r>
              <a:rPr lang="en-US" sz="2200" i="1" dirty="0">
                <a:solidFill>
                  <a:srgbClr val="000000"/>
                </a:solidFill>
              </a:rPr>
              <a:t> to describe components in the topology structure</a:t>
            </a:r>
          </a:p>
          <a:p>
            <a:pPr marL="380990" indent="-380990">
              <a:buFont typeface="Wingdings" charset="2"/>
              <a:buChar char="ü"/>
              <a:defRPr/>
            </a:pPr>
            <a:r>
              <a:rPr lang="en-US" sz="2200" b="1" i="1" u="sng" dirty="0">
                <a:solidFill>
                  <a:srgbClr val="000000"/>
                </a:solidFill>
              </a:rPr>
              <a:t>Relationship templates</a:t>
            </a:r>
            <a:r>
              <a:rPr lang="en-US" sz="2200" b="1" i="1" dirty="0">
                <a:solidFill>
                  <a:srgbClr val="000000"/>
                </a:solidFill>
              </a:rPr>
              <a:t> </a:t>
            </a:r>
            <a:r>
              <a:rPr lang="en-US" sz="2200" i="1" dirty="0">
                <a:solidFill>
                  <a:srgbClr val="000000"/>
                </a:solidFill>
              </a:rPr>
              <a:t>to describe connections, dependencies, deployment ordering</a:t>
            </a:r>
          </a:p>
        </p:txBody>
      </p:sp>
      <p:sp>
        <p:nvSpPr>
          <p:cNvPr id="58" name="Line Callout 2 (Border and Accent Bar) 57"/>
          <p:cNvSpPr/>
          <p:nvPr/>
        </p:nvSpPr>
        <p:spPr>
          <a:xfrm>
            <a:off x="8602133" y="5270746"/>
            <a:ext cx="3132667" cy="1473911"/>
          </a:xfrm>
          <a:prstGeom prst="accentBorderCallout2">
            <a:avLst>
              <a:gd name="adj1" fmla="val 36223"/>
              <a:gd name="adj2" fmla="val -3570"/>
              <a:gd name="adj3" fmla="val 37237"/>
              <a:gd name="adj4" fmla="val -17652"/>
              <a:gd name="adj5" fmla="val -56279"/>
              <a:gd name="adj6" fmla="val -31620"/>
            </a:avLst>
          </a:prstGeom>
          <a:solidFill>
            <a:schemeClr val="accent6">
              <a:lumMod val="75000"/>
              <a:alpha val="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i="1" u="sng" dirty="0">
                <a:solidFill>
                  <a:srgbClr val="FF0000"/>
                </a:solidFill>
                <a:sym typeface="Verdana" charset="0"/>
              </a:rPr>
              <a:t>Requirement - Capability</a:t>
            </a:r>
            <a:r>
              <a:rPr lang="en-US" altLang="zh-CN" b="1" i="1" dirty="0">
                <a:solidFill>
                  <a:srgbClr val="FF0000"/>
                </a:solidFill>
                <a:sym typeface="Verdana" charset="0"/>
              </a:rPr>
              <a:t> </a:t>
            </a:r>
          </a:p>
          <a:p>
            <a:r>
              <a:rPr lang="en-US" altLang="zh-CN" i="1" dirty="0">
                <a:solidFill>
                  <a:srgbClr val="C6741B"/>
                </a:solidFill>
                <a:sym typeface="Verdana" charset="0"/>
              </a:rPr>
              <a:t>Relationships can be customized to match specific source requirements to target capabilities</a:t>
            </a:r>
            <a:endParaRPr lang="zh-CN" altLang="en-US" i="1" dirty="0">
              <a:solidFill>
                <a:srgbClr val="C6741B"/>
              </a:solidFill>
              <a:sym typeface="Verdana" charset="0"/>
            </a:endParaRPr>
          </a:p>
        </p:txBody>
      </p:sp>
      <p:sp>
        <p:nvSpPr>
          <p:cNvPr id="31" name="Line Callout 2 (Border and Accent Bar) 30"/>
          <p:cNvSpPr/>
          <p:nvPr/>
        </p:nvSpPr>
        <p:spPr>
          <a:xfrm>
            <a:off x="9390954" y="2820699"/>
            <a:ext cx="2699373" cy="1196947"/>
          </a:xfrm>
          <a:prstGeom prst="accentBorderCallout2">
            <a:avLst>
              <a:gd name="adj1" fmla="val 35083"/>
              <a:gd name="adj2" fmla="val -4304"/>
              <a:gd name="adj3" fmla="val 35813"/>
              <a:gd name="adj4" fmla="val -10658"/>
              <a:gd name="adj5" fmla="val 51467"/>
              <a:gd name="adj6" fmla="val -20077"/>
            </a:avLst>
          </a:prstGeom>
          <a:solidFill>
            <a:schemeClr val="bg1">
              <a:lumMod val="85000"/>
              <a:alpha val="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i="1" u="sng" dirty="0">
                <a:solidFill>
                  <a:srgbClr val="000000">
                    <a:lumMod val="75000"/>
                    <a:lumOff val="25000"/>
                  </a:srgbClr>
                </a:solidFill>
                <a:sym typeface="Verdana" charset="0"/>
              </a:rPr>
              <a:t>Groups</a:t>
            </a:r>
            <a:endParaRPr lang="en-US" altLang="zh-CN" b="1" i="1" dirty="0">
              <a:solidFill>
                <a:srgbClr val="000000">
                  <a:lumMod val="75000"/>
                  <a:lumOff val="25000"/>
                </a:srgbClr>
              </a:solidFill>
              <a:sym typeface="Verdana" charset="0"/>
            </a:endParaRPr>
          </a:p>
          <a:p>
            <a:r>
              <a:rPr lang="en-US" altLang="zh-CN" i="1" dirty="0">
                <a:solidFill>
                  <a:srgbClr val="000000">
                    <a:lumMod val="75000"/>
                    <a:lumOff val="25000"/>
                  </a:srgbClr>
                </a:solidFill>
                <a:sym typeface="Verdana" charset="0"/>
              </a:rPr>
              <a:t>Create Logical, Management or Policy groups (1 or more nodes)</a:t>
            </a:r>
            <a:endParaRPr lang="zh-CN" altLang="en-US" i="1" dirty="0">
              <a:solidFill>
                <a:srgbClr val="000000">
                  <a:lumMod val="75000"/>
                  <a:lumOff val="25000"/>
                </a:srgbClr>
              </a:solidFill>
              <a:sym typeface="Verdana"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4290169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lvl="0"/>
            <a:r>
              <a:rPr lang="en-US" dirty="0"/>
              <a:t>Topology – Relationships based on Containment and Connectivity</a:t>
            </a:r>
          </a:p>
        </p:txBody>
      </p:sp>
      <p:sp>
        <p:nvSpPr>
          <p:cNvPr id="418" name="Shape 418"/>
          <p:cNvSpPr txBox="1">
            <a:spLocks noGrp="1"/>
          </p:cNvSpPr>
          <p:nvPr>
            <p:ph type="sldNum" idx="4294967295"/>
          </p:nvPr>
        </p:nvSpPr>
        <p:spPr>
          <a:xfrm>
            <a:off x="9347200" y="6500813"/>
            <a:ext cx="2844800" cy="288925"/>
          </a:xfrm>
        </p:spPr>
        <p:txBody>
          <a:bodyPr/>
          <a:lstStyle/>
          <a:p>
            <a:fld id="{00000000-1234-1234-1234-123412341234}" type="slidenum">
              <a:rPr lang="en-US" smtClean="0">
                <a:solidFill>
                  <a:srgbClr val="FFFFFF">
                    <a:lumMod val="50000"/>
                  </a:srgbClr>
                </a:solidFill>
                <a:sym typeface="Verdana"/>
              </a:rPr>
              <a:pPr/>
              <a:t>8</a:t>
            </a:fld>
            <a:endParaRPr lang="en-US" dirty="0">
              <a:solidFill>
                <a:srgbClr val="FFFFFF">
                  <a:lumMod val="50000"/>
                </a:srgbClr>
              </a:solidFill>
              <a:sym typeface="Verdana"/>
            </a:endParaRPr>
          </a:p>
        </p:txBody>
      </p:sp>
      <p:grpSp>
        <p:nvGrpSpPr>
          <p:cNvPr id="419" name="Shape 419"/>
          <p:cNvGrpSpPr/>
          <p:nvPr/>
        </p:nvGrpSpPr>
        <p:grpSpPr>
          <a:xfrm>
            <a:off x="1479500" y="1185352"/>
            <a:ext cx="8807500" cy="3381409"/>
            <a:chOff x="1279175" y="1172332"/>
            <a:chExt cx="6264626" cy="3094867"/>
          </a:xfrm>
        </p:grpSpPr>
        <p:sp>
          <p:nvSpPr>
            <p:cNvPr id="420" name="Shape 420"/>
            <p:cNvSpPr/>
            <p:nvPr/>
          </p:nvSpPr>
          <p:spPr>
            <a:xfrm>
              <a:off x="1279175" y="1172332"/>
              <a:ext cx="6264626" cy="3094867"/>
            </a:xfrm>
            <a:prstGeom prst="roundRect">
              <a:avLst>
                <a:gd name="adj" fmla="val 16667"/>
              </a:avLst>
            </a:prstGeom>
            <a:gradFill>
              <a:gsLst>
                <a:gs pos="0">
                  <a:srgbClr val="FAE288"/>
                </a:gs>
                <a:gs pos="41000">
                  <a:srgbClr val="FADC6E"/>
                </a:gs>
                <a:gs pos="100000">
                  <a:srgbClr val="F8D861"/>
                </a:gs>
              </a:gsLst>
              <a:lin ang="5400000" scaled="0"/>
            </a:gradFill>
            <a:ln w="41275" cap="flat" cmpd="sng">
              <a:solidFill>
                <a:srgbClr val="FFFFFF"/>
              </a:solidFill>
              <a:prstDash val="solid"/>
              <a:round/>
              <a:headEnd type="none" w="med" len="med"/>
              <a:tailEnd type="none" w="med" len="med"/>
            </a:ln>
          </p:spPr>
          <p:txBody>
            <a:bodyPr lIns="121900" tIns="60933" rIns="121900" bIns="60933" anchor="t" anchorCtr="0">
              <a:noAutofit/>
            </a:bodyPr>
            <a:lstStyle/>
            <a:p>
              <a:pPr>
                <a:buClr>
                  <a:srgbClr val="5D2D7B"/>
                </a:buClr>
                <a:buSzPct val="25000"/>
              </a:pPr>
              <a:r>
                <a:rPr lang="en-US" sz="1867" b="1" dirty="0">
                  <a:solidFill>
                    <a:srgbClr val="5D2D7B"/>
                  </a:solidFill>
                  <a:ea typeface="Calibri"/>
                  <a:cs typeface="Calibri"/>
                  <a:sym typeface="Calibri"/>
                </a:rPr>
                <a:t> </a:t>
              </a:r>
            </a:p>
          </p:txBody>
        </p:sp>
        <p:sp>
          <p:nvSpPr>
            <p:cNvPr id="421" name="Shape 421"/>
            <p:cNvSpPr txBox="1"/>
            <p:nvPr/>
          </p:nvSpPr>
          <p:spPr>
            <a:xfrm>
              <a:off x="3140221" y="1223561"/>
              <a:ext cx="2686729" cy="307018"/>
            </a:xfrm>
            <a:prstGeom prst="rect">
              <a:avLst/>
            </a:prstGeom>
            <a:noFill/>
            <a:ln>
              <a:noFill/>
            </a:ln>
          </p:spPr>
          <p:txBody>
            <a:bodyPr lIns="121900" tIns="60933" rIns="121900" bIns="60933" anchor="t" anchorCtr="0">
              <a:noAutofit/>
            </a:bodyPr>
            <a:lstStyle/>
            <a:p>
              <a:pPr algn="ctr">
                <a:buClr>
                  <a:srgbClr val="2D6AA0"/>
                </a:buClr>
                <a:buSzPct val="25000"/>
              </a:pPr>
              <a:r>
                <a:rPr lang="en-US" sz="1867" b="1" i="1" dirty="0">
                  <a:solidFill>
                    <a:srgbClr val="2D6AA0"/>
                  </a:solidFill>
                  <a:ea typeface="Calibri"/>
                  <a:cs typeface="Calibri"/>
                  <a:sym typeface="Calibri"/>
                </a:rPr>
                <a:t>TOSCA Service Template</a:t>
              </a:r>
            </a:p>
            <a:p>
              <a:pPr algn="ctr">
                <a:buClr>
                  <a:srgbClr val="2D6AA0"/>
                </a:buClr>
                <a:buSzPct val="25000"/>
              </a:pPr>
              <a:r>
                <a:rPr lang="en-US" sz="1867" i="1" dirty="0">
                  <a:solidFill>
                    <a:srgbClr val="2D6AA0"/>
                  </a:solidFill>
                  <a:ea typeface="Calibri"/>
                  <a:cs typeface="Calibri"/>
                  <a:sym typeface="Calibri"/>
                </a:rPr>
                <a:t>(container)</a:t>
              </a:r>
            </a:p>
          </p:txBody>
        </p:sp>
      </p:grpSp>
      <p:sp>
        <p:nvSpPr>
          <p:cNvPr id="422" name="Shape 422"/>
          <p:cNvSpPr/>
          <p:nvPr/>
        </p:nvSpPr>
        <p:spPr>
          <a:xfrm>
            <a:off x="2649932" y="1518762"/>
            <a:ext cx="2282340" cy="2906572"/>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t" anchorCtr="0">
            <a:noAutofit/>
          </a:bodyPr>
          <a:lstStyle/>
          <a:p>
            <a:pPr algn="ctr">
              <a:buClr>
                <a:srgbClr val="000000"/>
              </a:buClr>
              <a:buSzPct val="25000"/>
            </a:pPr>
            <a:r>
              <a:rPr lang="en-US" sz="1867" b="1" dirty="0">
                <a:solidFill>
                  <a:srgbClr val="000000"/>
                </a:solidFill>
                <a:ea typeface="Calibri"/>
                <a:cs typeface="Calibri"/>
                <a:sym typeface="Calibri"/>
              </a:rPr>
              <a:t>Application Tier </a:t>
            </a:r>
            <a:r>
              <a:rPr lang="en-US" sz="1867" i="1" dirty="0">
                <a:solidFill>
                  <a:srgbClr val="000000"/>
                </a:solidFill>
                <a:ea typeface="Calibri"/>
                <a:cs typeface="Calibri"/>
                <a:sym typeface="Calibri"/>
              </a:rPr>
              <a:t>(container)</a:t>
            </a:r>
          </a:p>
        </p:txBody>
      </p:sp>
      <p:sp>
        <p:nvSpPr>
          <p:cNvPr id="423" name="Shape 423"/>
          <p:cNvSpPr/>
          <p:nvPr/>
        </p:nvSpPr>
        <p:spPr>
          <a:xfrm>
            <a:off x="2746627" y="2318556"/>
            <a:ext cx="2100376" cy="1979979"/>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en-US" sz="1867" dirty="0">
                <a:solidFill>
                  <a:srgbClr val="000000"/>
                </a:solidFill>
                <a:ea typeface="Calibri"/>
                <a:cs typeface="Calibri"/>
                <a:sym typeface="Calibri"/>
              </a:rPr>
              <a:t>Web Server</a:t>
            </a:r>
          </a:p>
          <a:p>
            <a:pPr algn="ctr">
              <a:buClr>
                <a:srgbClr val="000000"/>
              </a:buClr>
              <a:buSzPct val="25000"/>
            </a:pPr>
            <a:r>
              <a:rPr lang="en-US" sz="1867" i="1" dirty="0">
                <a:solidFill>
                  <a:srgbClr val="000000"/>
                </a:solidFill>
                <a:ea typeface="Calibri"/>
                <a:cs typeface="Calibri"/>
                <a:sym typeface="Calibri"/>
              </a:rPr>
              <a:t>(container)</a:t>
            </a:r>
          </a:p>
        </p:txBody>
      </p:sp>
      <p:sp>
        <p:nvSpPr>
          <p:cNvPr id="424" name="Shape 424"/>
          <p:cNvSpPr/>
          <p:nvPr/>
        </p:nvSpPr>
        <p:spPr>
          <a:xfrm>
            <a:off x="3041675" y="3012284"/>
            <a:ext cx="1527545" cy="645316"/>
          </a:xfrm>
          <a:prstGeom prst="roundRect">
            <a:avLst>
              <a:gd name="adj" fmla="val 16667"/>
            </a:avLst>
          </a:prstGeom>
          <a:gradFill>
            <a:gsLst>
              <a:gs pos="0">
                <a:srgbClr val="2D5D97"/>
              </a:gs>
              <a:gs pos="80000">
                <a:srgbClr val="3B7BC8"/>
              </a:gs>
              <a:gs pos="100000">
                <a:srgbClr val="3A7CCA"/>
              </a:gs>
            </a:gsLst>
            <a:lin ang="16200000" scaled="0"/>
          </a:gradFill>
          <a:ln w="9525" cap="flat" cmpd="sng">
            <a:solidFill>
              <a:srgbClr val="4A7DBB"/>
            </a:solidFill>
            <a:prstDash val="solid"/>
            <a:round/>
            <a:headEnd type="none" w="med" len="med"/>
            <a:tailEnd type="none" w="med" len="med"/>
          </a:ln>
        </p:spPr>
        <p:txBody>
          <a:bodyPr lIns="121900" tIns="60933" rIns="121900" bIns="60933" anchor="ctr" anchorCtr="0">
            <a:noAutofit/>
          </a:bodyPr>
          <a:lstStyle/>
          <a:p>
            <a:pPr algn="ctr">
              <a:buClr>
                <a:srgbClr val="FFFFFF"/>
              </a:buClr>
              <a:buSzPct val="25000"/>
            </a:pPr>
            <a:r>
              <a:rPr lang="en-US" sz="1867" dirty="0">
                <a:solidFill>
                  <a:srgbClr val="FFFFFF"/>
                </a:solidFill>
                <a:ea typeface="Calibri"/>
                <a:cs typeface="Calibri"/>
                <a:sym typeface="Calibri"/>
              </a:rPr>
              <a:t>Web App</a:t>
            </a:r>
          </a:p>
        </p:txBody>
      </p:sp>
      <p:sp>
        <p:nvSpPr>
          <p:cNvPr id="425" name="Shape 425"/>
          <p:cNvSpPr/>
          <p:nvPr/>
        </p:nvSpPr>
        <p:spPr>
          <a:xfrm>
            <a:off x="3051428" y="3733800"/>
            <a:ext cx="1527545" cy="447058"/>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ctr" anchorCtr="0">
            <a:noAutofit/>
          </a:bodyPr>
          <a:lstStyle/>
          <a:p>
            <a:pPr algn="ctr">
              <a:buClr>
                <a:srgbClr val="000000"/>
              </a:buClr>
              <a:buSzPct val="25000"/>
            </a:pPr>
            <a:r>
              <a:rPr lang="en-US" sz="1867" dirty="0">
                <a:solidFill>
                  <a:srgbClr val="000000"/>
                </a:solidFill>
                <a:ea typeface="Calibri"/>
                <a:cs typeface="Calibri"/>
                <a:sym typeface="Calibri"/>
              </a:rPr>
              <a:t>PHP Module</a:t>
            </a:r>
          </a:p>
        </p:txBody>
      </p:sp>
      <p:sp>
        <p:nvSpPr>
          <p:cNvPr id="426" name="Shape 426"/>
          <p:cNvSpPr/>
          <p:nvPr/>
        </p:nvSpPr>
        <p:spPr>
          <a:xfrm>
            <a:off x="7282893" y="1518762"/>
            <a:ext cx="2487165" cy="2906572"/>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t" anchorCtr="0">
            <a:noAutofit/>
          </a:bodyPr>
          <a:lstStyle/>
          <a:p>
            <a:pPr algn="ctr">
              <a:buClr>
                <a:srgbClr val="000000"/>
              </a:buClr>
              <a:buSzPct val="25000"/>
            </a:pPr>
            <a:r>
              <a:rPr lang="en-US" sz="1867" b="1" dirty="0">
                <a:solidFill>
                  <a:srgbClr val="000000"/>
                </a:solidFill>
                <a:ea typeface="Calibri"/>
                <a:cs typeface="Calibri"/>
                <a:sym typeface="Calibri"/>
              </a:rPr>
              <a:t>Database Tier </a:t>
            </a:r>
            <a:r>
              <a:rPr lang="en-US" sz="1867" i="1" dirty="0">
                <a:solidFill>
                  <a:srgbClr val="000000"/>
                </a:solidFill>
                <a:ea typeface="Calibri"/>
                <a:cs typeface="Calibri"/>
                <a:sym typeface="Calibri"/>
              </a:rPr>
              <a:t>(container)</a:t>
            </a:r>
          </a:p>
        </p:txBody>
      </p:sp>
      <p:sp>
        <p:nvSpPr>
          <p:cNvPr id="427" name="Shape 427"/>
          <p:cNvSpPr/>
          <p:nvPr/>
        </p:nvSpPr>
        <p:spPr>
          <a:xfrm>
            <a:off x="7429190" y="2308808"/>
            <a:ext cx="2100376" cy="1804413"/>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en-US" sz="1867" dirty="0">
                <a:solidFill>
                  <a:srgbClr val="000000"/>
                </a:solidFill>
                <a:ea typeface="Calibri"/>
                <a:cs typeface="Calibri"/>
                <a:sym typeface="Calibri"/>
              </a:rPr>
              <a:t>DB Server</a:t>
            </a:r>
          </a:p>
          <a:p>
            <a:pPr algn="ctr">
              <a:buClr>
                <a:srgbClr val="000000"/>
              </a:buClr>
              <a:buSzPct val="25000"/>
            </a:pPr>
            <a:r>
              <a:rPr lang="en-US" sz="1867" i="1" dirty="0">
                <a:solidFill>
                  <a:srgbClr val="000000"/>
                </a:solidFill>
                <a:ea typeface="Calibri"/>
                <a:cs typeface="Calibri"/>
                <a:sym typeface="Calibri"/>
              </a:rPr>
              <a:t>(container)</a:t>
            </a:r>
          </a:p>
        </p:txBody>
      </p:sp>
      <p:sp>
        <p:nvSpPr>
          <p:cNvPr id="428" name="Shape 428"/>
          <p:cNvSpPr/>
          <p:nvPr/>
        </p:nvSpPr>
        <p:spPr>
          <a:xfrm>
            <a:off x="7735524" y="3088484"/>
            <a:ext cx="1527545" cy="645316"/>
          </a:xfrm>
          <a:prstGeom prst="roundRect">
            <a:avLst>
              <a:gd name="adj" fmla="val 16667"/>
            </a:avLst>
          </a:prstGeom>
          <a:gradFill>
            <a:gsLst>
              <a:gs pos="0">
                <a:srgbClr val="2D5D97"/>
              </a:gs>
              <a:gs pos="80000">
                <a:srgbClr val="3B7BC8"/>
              </a:gs>
              <a:gs pos="100000">
                <a:srgbClr val="3A7CCA"/>
              </a:gs>
            </a:gsLst>
            <a:lin ang="16200000" scaled="0"/>
          </a:gradFill>
          <a:ln w="9525" cap="flat" cmpd="sng">
            <a:solidFill>
              <a:srgbClr val="4A7DBB"/>
            </a:solidFill>
            <a:prstDash val="solid"/>
            <a:round/>
            <a:headEnd type="none" w="med" len="med"/>
            <a:tailEnd type="none" w="med" len="med"/>
          </a:ln>
        </p:spPr>
        <p:txBody>
          <a:bodyPr lIns="121900" tIns="60933" rIns="121900" bIns="60933" anchor="ctr" anchorCtr="0">
            <a:noAutofit/>
          </a:bodyPr>
          <a:lstStyle/>
          <a:p>
            <a:pPr algn="ctr">
              <a:buClr>
                <a:srgbClr val="FFFFFF"/>
              </a:buClr>
              <a:buSzPct val="25000"/>
            </a:pPr>
            <a:r>
              <a:rPr lang="en-US" sz="1867" dirty="0">
                <a:solidFill>
                  <a:srgbClr val="FFFFFF"/>
                </a:solidFill>
                <a:ea typeface="Calibri"/>
                <a:cs typeface="Calibri"/>
                <a:sym typeface="Calibri"/>
              </a:rPr>
              <a:t>Database</a:t>
            </a:r>
          </a:p>
        </p:txBody>
      </p:sp>
      <p:grpSp>
        <p:nvGrpSpPr>
          <p:cNvPr id="429" name="Shape 429"/>
          <p:cNvGrpSpPr/>
          <p:nvPr/>
        </p:nvGrpSpPr>
        <p:grpSpPr>
          <a:xfrm>
            <a:off x="4451911" y="3268024"/>
            <a:ext cx="1691265" cy="237176"/>
            <a:chOff x="3243659" y="2881288"/>
            <a:chExt cx="1268449" cy="196043"/>
          </a:xfrm>
        </p:grpSpPr>
        <p:cxnSp>
          <p:nvCxnSpPr>
            <p:cNvPr id="430" name="Shape 430"/>
            <p:cNvCxnSpPr>
              <a:stCxn id="431" idx="3"/>
              <a:endCxn id="432" idx="1"/>
            </p:cNvCxnSpPr>
            <p:nvPr/>
          </p:nvCxnSpPr>
          <p:spPr>
            <a:xfrm>
              <a:off x="3519988" y="2979310"/>
              <a:ext cx="623700" cy="0"/>
            </a:xfrm>
            <a:prstGeom prst="straightConnector1">
              <a:avLst/>
            </a:prstGeom>
            <a:noFill/>
            <a:ln w="31750" cap="flat" cmpd="sng">
              <a:solidFill>
                <a:srgbClr val="E07000"/>
              </a:solidFill>
              <a:prstDash val="solid"/>
              <a:round/>
              <a:headEnd type="none" w="med" len="med"/>
              <a:tailEnd type="none" w="med" len="med"/>
            </a:ln>
            <a:effectLst/>
          </p:spPr>
        </p:cxnSp>
        <p:sp>
          <p:nvSpPr>
            <p:cNvPr id="432" name="Shape 432"/>
            <p:cNvSpPr/>
            <p:nvPr/>
          </p:nvSpPr>
          <p:spPr>
            <a:xfrm>
              <a:off x="4143671" y="2881288"/>
              <a:ext cx="368437" cy="196043"/>
            </a:xfrm>
            <a:prstGeom prst="homePlate">
              <a:avLst>
                <a:gd name="adj" fmla="val 50000"/>
              </a:avLst>
            </a:prstGeom>
            <a:gradFill>
              <a:gsLst>
                <a:gs pos="0">
                  <a:srgbClr val="FFE2CA"/>
                </a:gs>
                <a:gs pos="35000">
                  <a:srgbClr val="FFEADA"/>
                </a:gs>
                <a:gs pos="100000">
                  <a:srgbClr val="FEF8F1"/>
                </a:gs>
              </a:gsLst>
              <a:lin ang="16200000" scaled="0"/>
            </a:gradFill>
            <a:ln w="9525" cap="flat" cmpd="sng">
              <a:solidFill>
                <a:srgbClr val="E36C09"/>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431" name="Shape 431"/>
            <p:cNvSpPr/>
            <p:nvPr/>
          </p:nvSpPr>
          <p:spPr>
            <a:xfrm>
              <a:off x="3243659" y="2881288"/>
              <a:ext cx="276328" cy="196043"/>
            </a:xfrm>
            <a:prstGeom prst="rect">
              <a:avLst/>
            </a:prstGeom>
            <a:gradFill>
              <a:gsLst>
                <a:gs pos="0">
                  <a:srgbClr val="FFE2CA"/>
                </a:gs>
                <a:gs pos="35000">
                  <a:srgbClr val="FFEADA"/>
                </a:gs>
                <a:gs pos="100000">
                  <a:srgbClr val="FEF8F1"/>
                </a:gs>
              </a:gsLst>
              <a:lin ang="16200000" scaled="0"/>
            </a:gradFill>
            <a:ln w="9525" cap="flat" cmpd="sng">
              <a:solidFill>
                <a:srgbClr val="E36C09"/>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grpSp>
      <p:grpSp>
        <p:nvGrpSpPr>
          <p:cNvPr id="433" name="Shape 433"/>
          <p:cNvGrpSpPr/>
          <p:nvPr/>
        </p:nvGrpSpPr>
        <p:grpSpPr>
          <a:xfrm>
            <a:off x="6133825" y="3268024"/>
            <a:ext cx="1739437" cy="237176"/>
            <a:chOff x="4568316" y="2881288"/>
            <a:chExt cx="1304578" cy="196043"/>
          </a:xfrm>
        </p:grpSpPr>
        <p:cxnSp>
          <p:nvCxnSpPr>
            <p:cNvPr id="434" name="Shape 434"/>
            <p:cNvCxnSpPr>
              <a:stCxn id="435" idx="3"/>
              <a:endCxn id="436" idx="1"/>
            </p:cNvCxnSpPr>
            <p:nvPr/>
          </p:nvCxnSpPr>
          <p:spPr>
            <a:xfrm>
              <a:off x="4752535" y="2979310"/>
              <a:ext cx="843900" cy="0"/>
            </a:xfrm>
            <a:prstGeom prst="straightConnector1">
              <a:avLst/>
            </a:prstGeom>
            <a:noFill/>
            <a:ln w="31750" cap="flat" cmpd="sng">
              <a:solidFill>
                <a:srgbClr val="E07000"/>
              </a:solidFill>
              <a:prstDash val="solid"/>
              <a:round/>
              <a:headEnd type="none" w="med" len="med"/>
              <a:tailEnd type="none" w="med" len="med"/>
            </a:ln>
          </p:spPr>
        </p:cxnSp>
        <p:sp>
          <p:nvSpPr>
            <p:cNvPr id="436" name="Shape 436"/>
            <p:cNvSpPr/>
            <p:nvPr/>
          </p:nvSpPr>
          <p:spPr>
            <a:xfrm>
              <a:off x="5596566" y="2881288"/>
              <a:ext cx="276328" cy="196043"/>
            </a:xfrm>
            <a:prstGeom prst="rect">
              <a:avLst/>
            </a:prstGeom>
            <a:gradFill>
              <a:gsLst>
                <a:gs pos="0">
                  <a:srgbClr val="FFE2CA"/>
                </a:gs>
                <a:gs pos="35000">
                  <a:srgbClr val="FFEADA"/>
                </a:gs>
                <a:gs pos="100000">
                  <a:srgbClr val="FEF8F1"/>
                </a:gs>
              </a:gsLst>
              <a:lin ang="16200000" scaled="0"/>
            </a:gradFill>
            <a:ln w="9525" cap="flat" cmpd="sng">
              <a:solidFill>
                <a:srgbClr val="E36C09"/>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435" name="Shape 435"/>
            <p:cNvSpPr/>
            <p:nvPr/>
          </p:nvSpPr>
          <p:spPr>
            <a:xfrm>
              <a:off x="4568316" y="2881288"/>
              <a:ext cx="184218" cy="196043"/>
            </a:xfrm>
            <a:prstGeom prst="chevron">
              <a:avLst>
                <a:gd name="adj" fmla="val 50000"/>
              </a:avLst>
            </a:prstGeom>
            <a:gradFill>
              <a:gsLst>
                <a:gs pos="0">
                  <a:srgbClr val="FFE2CA"/>
                </a:gs>
                <a:gs pos="35000">
                  <a:srgbClr val="FFEADA"/>
                </a:gs>
                <a:gs pos="100000">
                  <a:srgbClr val="FEF8F1"/>
                </a:gs>
              </a:gsLst>
              <a:lin ang="16200000" scaled="0"/>
            </a:gradFill>
            <a:ln w="9525" cap="flat" cmpd="sng">
              <a:solidFill>
                <a:srgbClr val="E36C09"/>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grpSp>
      <p:sp>
        <p:nvSpPr>
          <p:cNvPr id="437" name="Shape 437"/>
          <p:cNvSpPr txBox="1"/>
          <p:nvPr/>
        </p:nvSpPr>
        <p:spPr>
          <a:xfrm>
            <a:off x="689988" y="4630062"/>
            <a:ext cx="10069315" cy="2159676"/>
          </a:xfrm>
          <a:prstGeom prst="rect">
            <a:avLst/>
          </a:prstGeom>
          <a:noFill/>
          <a:ln>
            <a:noFill/>
          </a:ln>
        </p:spPr>
        <p:txBody>
          <a:bodyPr lIns="121900" tIns="60933" rIns="121900" bIns="60933" anchor="t" anchorCtr="0">
            <a:noAutofit/>
          </a:bodyPr>
          <a:lstStyle/>
          <a:p>
            <a:pPr>
              <a:buSzPct val="25000"/>
            </a:pPr>
            <a:r>
              <a:rPr lang="en-US" sz="2133" b="1" dirty="0">
                <a:solidFill>
                  <a:srgbClr val="000000"/>
                </a:solidFill>
                <a:ea typeface="Calibri"/>
                <a:cs typeface="Calibri"/>
                <a:sym typeface="Calibri"/>
              </a:rPr>
              <a:t>Service Templates </a:t>
            </a:r>
            <a:r>
              <a:rPr lang="en-US" sz="2133" dirty="0">
                <a:solidFill>
                  <a:srgbClr val="000000"/>
                </a:solidFill>
                <a:ea typeface="Calibri"/>
                <a:cs typeface="Calibri"/>
                <a:sym typeface="Calibri"/>
              </a:rPr>
              <a:t>provide the “container” to exchange and reuse topologies: </a:t>
            </a:r>
          </a:p>
          <a:p>
            <a:pPr marL="380990" indent="-380990">
              <a:buClr>
                <a:srgbClr val="000000"/>
              </a:buClr>
              <a:buSzPct val="100000"/>
              <a:buFont typeface="Arial"/>
              <a:buChar char="•"/>
            </a:pPr>
            <a:r>
              <a:rPr lang="en-US" sz="2133" b="1" i="1" dirty="0">
                <a:solidFill>
                  <a:srgbClr val="000000"/>
                </a:solidFill>
                <a:ea typeface="Calibri"/>
                <a:cs typeface="Calibri"/>
                <a:sym typeface="Calibri"/>
              </a:rPr>
              <a:t>Reusable models</a:t>
            </a:r>
            <a:r>
              <a:rPr lang="en-US" sz="2133" dirty="0">
                <a:solidFill>
                  <a:srgbClr val="000000"/>
                </a:solidFill>
                <a:ea typeface="Calibri"/>
                <a:cs typeface="Calibri"/>
                <a:sym typeface="Calibri"/>
              </a:rPr>
              <a:t> extend investments by making it easy to </a:t>
            </a:r>
            <a:r>
              <a:rPr lang="en-US" sz="2133" i="1" dirty="0">
                <a:solidFill>
                  <a:srgbClr val="000000"/>
                </a:solidFill>
                <a:ea typeface="Calibri"/>
                <a:cs typeface="Calibri"/>
                <a:sym typeface="Calibri"/>
              </a:rPr>
              <a:t>compose </a:t>
            </a:r>
            <a:r>
              <a:rPr lang="en-US" sz="2133" dirty="0">
                <a:solidFill>
                  <a:srgbClr val="000000"/>
                </a:solidFill>
                <a:ea typeface="Calibri"/>
                <a:cs typeface="Calibri"/>
                <a:sym typeface="Calibri"/>
              </a:rPr>
              <a:t>more valuable and complex apps from existing apps</a:t>
            </a:r>
          </a:p>
          <a:p>
            <a:pPr marL="380990" indent="-380990">
              <a:buClr>
                <a:srgbClr val="000000"/>
              </a:buClr>
              <a:buSzPct val="100000"/>
              <a:buFont typeface="Arial"/>
              <a:buChar char="•"/>
            </a:pPr>
            <a:r>
              <a:rPr lang="en-US" sz="2133" dirty="0">
                <a:solidFill>
                  <a:srgbClr val="000000"/>
                </a:solidFill>
                <a:ea typeface="Calibri"/>
                <a:cs typeface="Calibri"/>
                <a:sym typeface="Calibri"/>
              </a:rPr>
              <a:t>Determines dependency boundaries to </a:t>
            </a:r>
            <a:r>
              <a:rPr lang="en-US" sz="2133" b="1" dirty="0">
                <a:solidFill>
                  <a:srgbClr val="000000"/>
                </a:solidFill>
                <a:ea typeface="Calibri"/>
                <a:cs typeface="Calibri"/>
                <a:sym typeface="Calibri"/>
              </a:rPr>
              <a:t>maximize</a:t>
            </a:r>
            <a:r>
              <a:rPr lang="en-US" sz="2133" dirty="0">
                <a:solidFill>
                  <a:srgbClr val="000000"/>
                </a:solidFill>
                <a:ea typeface="Calibri"/>
                <a:cs typeface="Calibri"/>
                <a:sym typeface="Calibri"/>
              </a:rPr>
              <a:t> </a:t>
            </a:r>
            <a:r>
              <a:rPr lang="en-US" sz="2133" b="1" dirty="0">
                <a:solidFill>
                  <a:srgbClr val="000000"/>
                </a:solidFill>
                <a:ea typeface="Calibri"/>
                <a:cs typeface="Calibri"/>
                <a:sym typeface="Calibri"/>
              </a:rPr>
              <a:t>parallelism</a:t>
            </a:r>
            <a:r>
              <a:rPr lang="en-US" sz="2133" dirty="0">
                <a:solidFill>
                  <a:srgbClr val="000000"/>
                </a:solidFill>
                <a:ea typeface="Calibri"/>
                <a:cs typeface="Calibri"/>
                <a:sym typeface="Calibri"/>
              </a:rPr>
              <a:t> of deployments </a:t>
            </a:r>
          </a:p>
          <a:p>
            <a:pPr marL="380990" indent="-380990">
              <a:buClr>
                <a:srgbClr val="000000"/>
              </a:buClr>
              <a:buSzPct val="100000"/>
              <a:buFont typeface="Arial"/>
              <a:buChar char="•"/>
            </a:pPr>
            <a:r>
              <a:rPr lang="en-US" sz="2133" dirty="0">
                <a:solidFill>
                  <a:srgbClr val="000000"/>
                </a:solidFill>
                <a:ea typeface="Calibri"/>
                <a:cs typeface="Calibri"/>
                <a:sym typeface="Calibri"/>
              </a:rPr>
              <a:t>Models (dependencies) can be </a:t>
            </a:r>
            <a:r>
              <a:rPr lang="en-US" sz="2133" b="1" i="1" dirty="0">
                <a:solidFill>
                  <a:srgbClr val="000000"/>
                </a:solidFill>
                <a:ea typeface="Calibri"/>
                <a:cs typeface="Calibri"/>
                <a:sym typeface="Calibri"/>
              </a:rPr>
              <a:t>validated by automation</a:t>
            </a:r>
            <a:r>
              <a:rPr lang="en-US" sz="2133" i="1" dirty="0">
                <a:solidFill>
                  <a:srgbClr val="000000"/>
                </a:solidFill>
                <a:ea typeface="Calibri"/>
                <a:cs typeface="Calibri"/>
                <a:sym typeface="Calibri"/>
              </a:rPr>
              <a:t> </a:t>
            </a:r>
            <a:r>
              <a:rPr lang="en-US" sz="2133" dirty="0">
                <a:solidFill>
                  <a:srgbClr val="000000"/>
                </a:solidFill>
                <a:ea typeface="Calibri"/>
                <a:cs typeface="Calibri"/>
                <a:sym typeface="Calibri"/>
              </a:rPr>
              <a:t>to ensure application-aware, policy-aligned configuration, deployment and operational semantics</a:t>
            </a:r>
          </a:p>
        </p:txBody>
      </p:sp>
      <p:sp>
        <p:nvSpPr>
          <p:cNvPr id="440" name="Shape 440"/>
          <p:cNvSpPr/>
          <p:nvPr/>
        </p:nvSpPr>
        <p:spPr>
          <a:xfrm>
            <a:off x="1841510" y="1552545"/>
            <a:ext cx="689565" cy="2872787"/>
          </a:xfrm>
          <a:prstGeom prst="upDownArrow">
            <a:avLst>
              <a:gd name="adj1" fmla="val 50000"/>
              <a:gd name="adj2" fmla="val 50000"/>
            </a:avLst>
          </a:prstGeom>
          <a:gradFill>
            <a:gsLst>
              <a:gs pos="0">
                <a:srgbClr val="FABF8E"/>
              </a:gs>
              <a:gs pos="49000">
                <a:srgbClr val="FBD4B4"/>
              </a:gs>
              <a:gs pos="100000">
                <a:srgbClr val="FABF8E"/>
              </a:gs>
            </a:gsLst>
            <a:lin ang="16200000" scaled="0"/>
          </a:gradFill>
          <a:ln w="9525" cap="flat" cmpd="sng">
            <a:solidFill>
              <a:srgbClr val="E36C09"/>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441" name="Shape 441"/>
          <p:cNvSpPr txBox="1"/>
          <p:nvPr/>
        </p:nvSpPr>
        <p:spPr>
          <a:xfrm rot="-5400000">
            <a:off x="922277" y="2816533"/>
            <a:ext cx="2528005" cy="344783"/>
          </a:xfrm>
          <a:prstGeom prst="rect">
            <a:avLst/>
          </a:prstGeom>
          <a:noFill/>
          <a:ln>
            <a:noFill/>
          </a:ln>
        </p:spPr>
        <p:txBody>
          <a:bodyPr lIns="0" tIns="0" rIns="0" bIns="0" anchor="ctr" anchorCtr="0">
            <a:noAutofit/>
          </a:bodyPr>
          <a:lstStyle/>
          <a:p>
            <a:pPr algn="ctr">
              <a:buClr>
                <a:srgbClr val="336699"/>
              </a:buClr>
              <a:buSzPct val="25000"/>
            </a:pPr>
            <a:r>
              <a:rPr lang="en-US" sz="2400" b="1" i="1" dirty="0">
                <a:solidFill>
                  <a:srgbClr val="336699"/>
                </a:solidFill>
                <a:ea typeface="Calibri"/>
                <a:cs typeface="Calibri"/>
                <a:sym typeface="Calibri"/>
              </a:rPr>
              <a:t>Containment</a:t>
            </a:r>
          </a:p>
        </p:txBody>
      </p:sp>
      <p:sp>
        <p:nvSpPr>
          <p:cNvPr id="442" name="Shape 442"/>
          <p:cNvSpPr/>
          <p:nvPr/>
        </p:nvSpPr>
        <p:spPr>
          <a:xfrm rot="5400000">
            <a:off x="5799623" y="1470313"/>
            <a:ext cx="625685" cy="2194557"/>
          </a:xfrm>
          <a:prstGeom prst="upDownArrow">
            <a:avLst>
              <a:gd name="adj1" fmla="val 50000"/>
              <a:gd name="adj2" fmla="val 50000"/>
            </a:avLst>
          </a:prstGeom>
          <a:gradFill>
            <a:gsLst>
              <a:gs pos="0">
                <a:srgbClr val="FABF8E"/>
              </a:gs>
              <a:gs pos="50000">
                <a:srgbClr val="FBD4B4"/>
              </a:gs>
              <a:gs pos="100000">
                <a:srgbClr val="FABF8E"/>
              </a:gs>
            </a:gsLst>
            <a:lin ang="16200000" scaled="0"/>
          </a:gradFill>
          <a:ln w="9525" cap="flat" cmpd="sng">
            <a:solidFill>
              <a:srgbClr val="E36C09"/>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443" name="Shape 443"/>
          <p:cNvSpPr txBox="1"/>
          <p:nvPr/>
        </p:nvSpPr>
        <p:spPr>
          <a:xfrm>
            <a:off x="5175125" y="2398893"/>
            <a:ext cx="1881715" cy="312843"/>
          </a:xfrm>
          <a:prstGeom prst="rect">
            <a:avLst/>
          </a:prstGeom>
          <a:noFill/>
          <a:ln>
            <a:noFill/>
          </a:ln>
        </p:spPr>
        <p:txBody>
          <a:bodyPr lIns="0" tIns="0" rIns="0" bIns="0" anchor="ctr" anchorCtr="0">
            <a:noAutofit/>
          </a:bodyPr>
          <a:lstStyle/>
          <a:p>
            <a:pPr algn="ctr">
              <a:buClr>
                <a:srgbClr val="336699"/>
              </a:buClr>
              <a:buSzPct val="25000"/>
            </a:pPr>
            <a:r>
              <a:rPr lang="en-US" sz="2133" b="1" i="1" dirty="0">
                <a:solidFill>
                  <a:srgbClr val="336699"/>
                </a:solidFill>
                <a:ea typeface="Calibri"/>
                <a:cs typeface="Calibri"/>
                <a:sym typeface="Calibri"/>
              </a:rPr>
              <a:t>Connectivity</a:t>
            </a:r>
          </a:p>
        </p:txBody>
      </p:sp>
      <p:sp>
        <p:nvSpPr>
          <p:cNvPr id="28" name="Rectangle 27"/>
          <p:cNvSpPr/>
          <p:nvPr/>
        </p:nvSpPr>
        <p:spPr>
          <a:xfrm>
            <a:off x="283783" y="723688"/>
            <a:ext cx="10480433" cy="461665"/>
          </a:xfrm>
          <a:prstGeom prst="rect">
            <a:avLst/>
          </a:prstGeom>
        </p:spPr>
        <p:txBody>
          <a:bodyPr wrap="none">
            <a:spAutoFit/>
          </a:bodyPr>
          <a:lstStyle/>
          <a:p>
            <a:r>
              <a:rPr lang="en-US" sz="2400" dirty="0">
                <a:solidFill>
                  <a:srgbClr val="3F51B5"/>
                </a:solidFill>
              </a:rPr>
              <a:t>Example: a simple, 2-Tier Cloud application expressed in a TOSCA Service Template</a:t>
            </a: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320708012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422"/>
          <p:cNvSpPr/>
          <p:nvPr/>
        </p:nvSpPr>
        <p:spPr>
          <a:xfrm>
            <a:off x="2485809" y="1257656"/>
            <a:ext cx="1810860" cy="4972085"/>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t" anchorCtr="0">
            <a:noAutofit/>
          </a:bodyPr>
          <a:lstStyle/>
          <a:p>
            <a:pPr algn="ctr">
              <a:buClr>
                <a:srgbClr val="000000"/>
              </a:buClr>
              <a:buSzPct val="25000"/>
            </a:pPr>
            <a:r>
              <a:rPr lang="en-US" sz="1600" b="1" dirty="0">
                <a:solidFill>
                  <a:srgbClr val="000000"/>
                </a:solidFill>
                <a:ea typeface="Calibri"/>
                <a:cs typeface="Calibri"/>
                <a:sym typeface="Calibri"/>
              </a:rPr>
              <a:t>Application Tier </a:t>
            </a:r>
            <a:r>
              <a:rPr lang="en-US" sz="1600" i="1" dirty="0">
                <a:solidFill>
                  <a:srgbClr val="000000"/>
                </a:solidFill>
                <a:ea typeface="Calibri"/>
                <a:cs typeface="Calibri"/>
                <a:sym typeface="Calibri"/>
              </a:rPr>
              <a:t>(container)</a:t>
            </a:r>
          </a:p>
        </p:txBody>
      </p:sp>
      <p:sp>
        <p:nvSpPr>
          <p:cNvPr id="114" name="Shape 422"/>
          <p:cNvSpPr/>
          <p:nvPr/>
        </p:nvSpPr>
        <p:spPr>
          <a:xfrm>
            <a:off x="381000" y="1276314"/>
            <a:ext cx="1642858" cy="4972085"/>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t" anchorCtr="0">
            <a:noAutofit/>
          </a:bodyPr>
          <a:lstStyle/>
          <a:p>
            <a:pPr algn="ctr">
              <a:buClr>
                <a:srgbClr val="000000"/>
              </a:buClr>
              <a:buSzPct val="25000"/>
            </a:pPr>
            <a:r>
              <a:rPr lang="en-US" sz="1600" b="1">
                <a:solidFill>
                  <a:srgbClr val="000000"/>
                </a:solidFill>
                <a:ea typeface="Calibri"/>
                <a:cs typeface="Calibri"/>
                <a:sym typeface="Calibri"/>
              </a:rPr>
              <a:t>Database Tier </a:t>
            </a:r>
            <a:r>
              <a:rPr lang="en-US" sz="1600" i="1" dirty="0">
                <a:solidFill>
                  <a:srgbClr val="000000"/>
                </a:solidFill>
                <a:ea typeface="Calibri"/>
                <a:cs typeface="Calibri"/>
                <a:sym typeface="Calibri"/>
              </a:rPr>
              <a:t>(container)</a:t>
            </a:r>
          </a:p>
        </p:txBody>
      </p:sp>
      <p:sp>
        <p:nvSpPr>
          <p:cNvPr id="2" name="Title 1"/>
          <p:cNvSpPr>
            <a:spLocks noGrp="1"/>
          </p:cNvSpPr>
          <p:nvPr>
            <p:ph type="title"/>
          </p:nvPr>
        </p:nvSpPr>
        <p:spPr/>
        <p:txBody>
          <a:bodyPr>
            <a:normAutofit fontScale="90000"/>
          </a:bodyPr>
          <a:lstStyle/>
          <a:p>
            <a:pPr lvl="0"/>
            <a:r>
              <a:rPr lang="en-US" dirty="0"/>
              <a:t>Composition – different service templates can be “wired” together</a:t>
            </a:r>
          </a:p>
        </p:txBody>
      </p:sp>
      <p:sp>
        <p:nvSpPr>
          <p:cNvPr id="3" name="Slide Number Placeholder 2"/>
          <p:cNvSpPr>
            <a:spLocks noGrp="1"/>
          </p:cNvSpPr>
          <p:nvPr>
            <p:ph type="sldNum" idx="4294967295"/>
          </p:nvPr>
        </p:nvSpPr>
        <p:spPr>
          <a:xfrm>
            <a:off x="9347200" y="6500813"/>
            <a:ext cx="2844800" cy="288925"/>
          </a:xfrm>
        </p:spPr>
        <p:txBody>
          <a:bodyPr/>
          <a:lstStyle/>
          <a:p>
            <a:fld id="{F0B49140-A8CB-BA42-9146-2BFD606CBD22}" type="slidenum">
              <a:rPr lang="en-US" altLang="zh-CN" smtClean="0">
                <a:solidFill>
                  <a:srgbClr val="FFFFFF">
                    <a:lumMod val="50000"/>
                  </a:srgbClr>
                </a:solidFill>
              </a:rPr>
              <a:pPr/>
              <a:t>9</a:t>
            </a:fld>
            <a:endParaRPr lang="zh-CN" altLang="en-US">
              <a:solidFill>
                <a:srgbClr val="FFFFFF">
                  <a:lumMod val="50000"/>
                </a:srgbClr>
              </a:solidFill>
            </a:endParaRPr>
          </a:p>
        </p:txBody>
      </p:sp>
      <p:sp>
        <p:nvSpPr>
          <p:cNvPr id="4" name="Shape 1334"/>
          <p:cNvSpPr/>
          <p:nvPr/>
        </p:nvSpPr>
        <p:spPr>
          <a:xfrm>
            <a:off x="5080002" y="1210354"/>
            <a:ext cx="6851319" cy="4412992"/>
          </a:xfrm>
          <a:prstGeom prst="roundRect">
            <a:avLst>
              <a:gd name="adj" fmla="val 16667"/>
            </a:avLst>
          </a:prstGeom>
          <a:pattFill prst="wdDnDiag">
            <a:fgClr>
              <a:srgbClr val="FFFC88"/>
            </a:fgClr>
            <a:bgClr>
              <a:schemeClr val="bg1"/>
            </a:bgClr>
          </a:pattFill>
          <a:ln w="9525" cap="flat" cmpd="sng">
            <a:solidFill>
              <a:srgbClr val="595959"/>
            </a:solidFill>
            <a:prstDash val="dash"/>
            <a:round/>
            <a:headEnd type="none" w="med" len="med"/>
            <a:tailEnd type="none" w="med" len="med"/>
          </a:ln>
        </p:spPr>
        <p:txBody>
          <a:bodyPr lIns="121900" tIns="0" rIns="121900" bIns="60933" anchor="t" anchorCtr="0">
            <a:noAutofit/>
          </a:bodyPr>
          <a:lstStyle/>
          <a:p>
            <a:pPr algn="ctr">
              <a:buClr>
                <a:srgbClr val="000000"/>
              </a:buClr>
              <a:buSzPct val="25000"/>
            </a:pPr>
            <a:r>
              <a:rPr lang="de" sz="1867" b="1" i="1">
                <a:solidFill>
                  <a:srgbClr val="000000"/>
                </a:solidFill>
                <a:ea typeface="Calibri"/>
                <a:cs typeface="Calibri"/>
                <a:sym typeface="Calibri"/>
                <a:rtl val="0"/>
              </a:rPr>
              <a:t>Logging/Monitoring Tier (ELK)</a:t>
            </a:r>
          </a:p>
        </p:txBody>
      </p:sp>
      <p:grpSp>
        <p:nvGrpSpPr>
          <p:cNvPr id="6" name="Shape 1336"/>
          <p:cNvGrpSpPr/>
          <p:nvPr/>
        </p:nvGrpSpPr>
        <p:grpSpPr>
          <a:xfrm>
            <a:off x="2597469" y="3044484"/>
            <a:ext cx="1466532" cy="935963"/>
            <a:chOff x="1765080" y="2758108"/>
            <a:chExt cx="979450" cy="609945"/>
          </a:xfrm>
        </p:grpSpPr>
        <p:sp>
          <p:nvSpPr>
            <p:cNvPr id="7" name="Shape 1337"/>
            <p:cNvSpPr/>
            <p:nvPr/>
          </p:nvSpPr>
          <p:spPr>
            <a:xfrm>
              <a:off x="1765080" y="2758108"/>
              <a:ext cx="979449" cy="609945"/>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nodejs</a:t>
              </a:r>
            </a:p>
          </p:txBody>
        </p:sp>
        <p:sp>
          <p:nvSpPr>
            <p:cNvPr id="8" name="Shape 1338"/>
            <p:cNvSpPr/>
            <p:nvPr/>
          </p:nvSpPr>
          <p:spPr>
            <a:xfrm>
              <a:off x="1765081" y="2937916"/>
              <a:ext cx="979449" cy="193970"/>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WebServer</a:t>
              </a:r>
            </a:p>
          </p:txBody>
        </p:sp>
      </p:grpSp>
      <p:grpSp>
        <p:nvGrpSpPr>
          <p:cNvPr id="9" name="Shape 1339"/>
          <p:cNvGrpSpPr/>
          <p:nvPr/>
        </p:nvGrpSpPr>
        <p:grpSpPr>
          <a:xfrm>
            <a:off x="2575982" y="4311000"/>
            <a:ext cx="1691221" cy="1808267"/>
            <a:chOff x="907695" y="4904230"/>
            <a:chExt cx="1264922" cy="961658"/>
          </a:xfrm>
        </p:grpSpPr>
        <p:sp>
          <p:nvSpPr>
            <p:cNvPr id="10" name="Shape 1340"/>
            <p:cNvSpPr/>
            <p:nvPr/>
          </p:nvSpPr>
          <p:spPr>
            <a:xfrm>
              <a:off x="907695" y="4904230"/>
              <a:ext cx="1264922" cy="961658"/>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app_server</a:t>
              </a:r>
            </a:p>
          </p:txBody>
        </p:sp>
        <p:sp>
          <p:nvSpPr>
            <p:cNvPr id="11" name="Shape 1341"/>
            <p:cNvSpPr/>
            <p:nvPr/>
          </p:nvSpPr>
          <p:spPr>
            <a:xfrm>
              <a:off x="907695" y="5085392"/>
              <a:ext cx="1264922" cy="163058"/>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grpSp>
      <p:grpSp>
        <p:nvGrpSpPr>
          <p:cNvPr id="12" name="Shape 1342"/>
          <p:cNvGrpSpPr/>
          <p:nvPr/>
        </p:nvGrpSpPr>
        <p:grpSpPr>
          <a:xfrm>
            <a:off x="2597467" y="1939839"/>
            <a:ext cx="1466531" cy="994496"/>
            <a:chOff x="1774325" y="990600"/>
            <a:chExt cx="970202" cy="956285"/>
          </a:xfrm>
        </p:grpSpPr>
        <p:sp>
          <p:nvSpPr>
            <p:cNvPr id="13" name="Shape 1343"/>
            <p:cNvSpPr/>
            <p:nvPr/>
          </p:nvSpPr>
          <p:spPr>
            <a:xfrm>
              <a:off x="1774325" y="990600"/>
              <a:ext cx="970202" cy="956285"/>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paypal_pizza</a:t>
              </a:r>
            </a:p>
            <a:p>
              <a:pPr algn="ctr">
                <a:buClr>
                  <a:srgbClr val="000000"/>
                </a:buClr>
                <a:buSzPct val="25000"/>
              </a:pPr>
              <a:r>
                <a:rPr lang="de" sz="1067" b="1" i="1">
                  <a:solidFill>
                    <a:srgbClr val="000000"/>
                  </a:solidFill>
                  <a:ea typeface="Calibri"/>
                  <a:cs typeface="Calibri"/>
                  <a:sym typeface="Calibri"/>
                  <a:rtl val="0"/>
                </a:rPr>
                <a:t>store</a:t>
              </a:r>
            </a:p>
          </p:txBody>
        </p:sp>
        <p:sp>
          <p:nvSpPr>
            <p:cNvPr id="14" name="Shape 1344"/>
            <p:cNvSpPr/>
            <p:nvPr/>
          </p:nvSpPr>
          <p:spPr>
            <a:xfrm>
              <a:off x="1774325" y="1323816"/>
              <a:ext cx="970202" cy="276381"/>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WebApplication</a:t>
              </a:r>
            </a:p>
          </p:txBody>
        </p:sp>
      </p:grpSp>
      <p:sp>
        <p:nvSpPr>
          <p:cNvPr id="15" name="Shape 1346"/>
          <p:cNvSpPr/>
          <p:nvPr/>
        </p:nvSpPr>
        <p:spPr>
          <a:xfrm>
            <a:off x="3096677" y="5129542"/>
            <a:ext cx="1260368" cy="324456"/>
          </a:xfrm>
          <a:prstGeom prst="roundRect">
            <a:avLst>
              <a:gd name="adj" fmla="val 16667"/>
            </a:avLst>
          </a:prstGeom>
          <a:solidFill>
            <a:srgbClr val="F2DADA"/>
          </a:solidFill>
          <a:ln w="9525" cap="flat" cmpd="sng">
            <a:solidFill>
              <a:schemeClr val="accent1"/>
            </a:solidFill>
            <a:prstDash val="solid"/>
            <a:round/>
            <a:headEnd type="none" w="med" len="med"/>
            <a:tailEnd type="none" w="med" len="med"/>
          </a:ln>
        </p:spPr>
        <p:txBody>
          <a:bodyPr lIns="121900" tIns="0" rIns="121900" bIns="0" anchor="t" anchorCtr="0">
            <a:noAutofit/>
          </a:bodyPr>
          <a:lstStyle/>
          <a:p>
            <a:pPr algn="ctr">
              <a:buClr>
                <a:srgbClr val="000000"/>
              </a:buClr>
              <a:buSzPct val="25000"/>
            </a:pPr>
            <a:r>
              <a:rPr lang="de" sz="1400" b="1">
                <a:solidFill>
                  <a:srgbClr val="FF0000"/>
                </a:solidFill>
                <a:ea typeface="Calibri"/>
                <a:cs typeface="Calibri"/>
                <a:sym typeface="Calibri"/>
                <a:rtl val="0"/>
              </a:rPr>
              <a:t>collectd</a:t>
            </a:r>
          </a:p>
        </p:txBody>
      </p:sp>
      <p:cxnSp>
        <p:nvCxnSpPr>
          <p:cNvPr id="16" name="Shape 1347"/>
          <p:cNvCxnSpPr>
            <a:endCxn id="21" idx="3"/>
          </p:cNvCxnSpPr>
          <p:nvPr/>
        </p:nvCxnSpPr>
        <p:spPr>
          <a:xfrm rot="16200000" flipV="1">
            <a:off x="6406384" y="3726106"/>
            <a:ext cx="928179" cy="409985"/>
          </a:xfrm>
          <a:prstGeom prst="bentConnector2">
            <a:avLst/>
          </a:prstGeom>
          <a:noFill/>
          <a:ln w="31750" cap="sq" cmpd="sng">
            <a:solidFill>
              <a:srgbClr val="FCD5B5"/>
            </a:solidFill>
            <a:prstDash val="solid"/>
            <a:miter/>
            <a:headEnd type="none" w="med" len="med"/>
            <a:tailEnd type="none" w="med" len="med"/>
          </a:ln>
        </p:spPr>
      </p:cxnSp>
      <p:sp>
        <p:nvSpPr>
          <p:cNvPr id="17" name="Shape 1348"/>
          <p:cNvSpPr/>
          <p:nvPr/>
        </p:nvSpPr>
        <p:spPr>
          <a:xfrm>
            <a:off x="5392417" y="1826781"/>
            <a:ext cx="1292351" cy="1888819"/>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467" b="1" i="1">
                <a:solidFill>
                  <a:srgbClr val="FF0000"/>
                </a:solidFill>
                <a:ea typeface="Calibri"/>
                <a:cs typeface="Calibri"/>
                <a:sym typeface="Calibri"/>
                <a:rtl val="0"/>
              </a:rPr>
              <a:t>logstash</a:t>
            </a:r>
          </a:p>
        </p:txBody>
      </p:sp>
      <p:sp>
        <p:nvSpPr>
          <p:cNvPr id="18" name="Shape 1349"/>
          <p:cNvSpPr/>
          <p:nvPr/>
        </p:nvSpPr>
        <p:spPr>
          <a:xfrm>
            <a:off x="5392417" y="2145847"/>
            <a:ext cx="1292351" cy="229593"/>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buFont typeface="Times New Roman"/>
              <a:buNone/>
            </a:pPr>
            <a:r>
              <a:rPr lang="de" sz="1067" b="1" dirty="0">
                <a:solidFill>
                  <a:srgbClr val="000000"/>
                </a:solidFill>
                <a:ea typeface="Calibri"/>
                <a:cs typeface="Calibri"/>
                <a:sym typeface="Calibri"/>
              </a:rPr>
              <a:t>SoftwareComponent</a:t>
            </a:r>
          </a:p>
        </p:txBody>
      </p:sp>
      <p:sp>
        <p:nvSpPr>
          <p:cNvPr id="20" name="Shape 1351"/>
          <p:cNvSpPr/>
          <p:nvPr/>
        </p:nvSpPr>
        <p:spPr>
          <a:xfrm>
            <a:off x="5438385" y="2957366"/>
            <a:ext cx="1243720" cy="647256"/>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Requirements</a:t>
            </a:r>
          </a:p>
        </p:txBody>
      </p:sp>
      <p:sp>
        <p:nvSpPr>
          <p:cNvPr id="21" name="Shape 1352"/>
          <p:cNvSpPr/>
          <p:nvPr/>
        </p:nvSpPr>
        <p:spPr>
          <a:xfrm>
            <a:off x="5621089" y="3394242"/>
            <a:ext cx="1044391" cy="145533"/>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a:solidFill>
                  <a:srgbClr val="000000"/>
                </a:solidFill>
                <a:ea typeface="Calibri"/>
                <a:cs typeface="Calibri"/>
                <a:sym typeface="Calibri"/>
                <a:rtl val="0"/>
              </a:rPr>
              <a:t>Container</a:t>
            </a:r>
          </a:p>
        </p:txBody>
      </p:sp>
      <p:cxnSp>
        <p:nvCxnSpPr>
          <p:cNvPr id="22" name="Shape 1353"/>
          <p:cNvCxnSpPr>
            <a:stCxn id="28" idx="3"/>
            <a:endCxn id="57" idx="3"/>
          </p:cNvCxnSpPr>
          <p:nvPr/>
        </p:nvCxnSpPr>
        <p:spPr>
          <a:xfrm flipV="1">
            <a:off x="6722928" y="4399999"/>
            <a:ext cx="352534" cy="717269"/>
          </a:xfrm>
          <a:prstGeom prst="bentConnector2">
            <a:avLst/>
          </a:prstGeom>
          <a:noFill/>
          <a:ln w="31750" cap="sq" cmpd="sng">
            <a:solidFill>
              <a:srgbClr val="FCD5B5"/>
            </a:solidFill>
            <a:prstDash val="solid"/>
            <a:miter/>
            <a:headEnd type="none" w="med" len="med"/>
            <a:tailEnd type="none" w="med" len="med"/>
          </a:ln>
        </p:spPr>
      </p:cxnSp>
      <p:sp>
        <p:nvSpPr>
          <p:cNvPr id="23" name="Shape 1354"/>
          <p:cNvSpPr/>
          <p:nvPr/>
        </p:nvSpPr>
        <p:spPr>
          <a:xfrm>
            <a:off x="5438392" y="2574968"/>
            <a:ext cx="1233673" cy="375135"/>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Capabilities</a:t>
            </a:r>
          </a:p>
        </p:txBody>
      </p:sp>
      <p:sp>
        <p:nvSpPr>
          <p:cNvPr id="24" name="Shape 1355"/>
          <p:cNvSpPr/>
          <p:nvPr/>
        </p:nvSpPr>
        <p:spPr>
          <a:xfrm>
            <a:off x="5678557" y="2732456"/>
            <a:ext cx="993508" cy="133124"/>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log_endpoint</a:t>
            </a:r>
          </a:p>
        </p:txBody>
      </p:sp>
      <p:sp>
        <p:nvSpPr>
          <p:cNvPr id="25" name="Shape 1356"/>
          <p:cNvSpPr/>
          <p:nvPr/>
        </p:nvSpPr>
        <p:spPr>
          <a:xfrm>
            <a:off x="5438390" y="3952299"/>
            <a:ext cx="1292348" cy="138170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logstash_server</a:t>
            </a:r>
          </a:p>
        </p:txBody>
      </p:sp>
      <p:sp>
        <p:nvSpPr>
          <p:cNvPr id="26" name="Shape 1357"/>
          <p:cNvSpPr/>
          <p:nvPr/>
        </p:nvSpPr>
        <p:spPr>
          <a:xfrm>
            <a:off x="5438391" y="4431525"/>
            <a:ext cx="1292348" cy="283949"/>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sp>
        <p:nvSpPr>
          <p:cNvPr id="27" name="Shape 1358"/>
          <p:cNvSpPr/>
          <p:nvPr/>
        </p:nvSpPr>
        <p:spPr>
          <a:xfrm>
            <a:off x="5620304" y="4797350"/>
            <a:ext cx="1115457" cy="464280"/>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pPr>
            <a:r>
              <a:rPr lang="de" sz="1067" b="1" dirty="0">
                <a:solidFill>
                  <a:srgbClr val="000000"/>
                </a:solidFill>
                <a:ea typeface="Calibri"/>
                <a:cs typeface="Calibri"/>
                <a:sym typeface="Calibri"/>
                <a:rtl val="0"/>
              </a:rPr>
              <a:t>Capabilities</a:t>
            </a:r>
          </a:p>
        </p:txBody>
      </p:sp>
      <p:sp>
        <p:nvSpPr>
          <p:cNvPr id="28" name="Shape 1359"/>
          <p:cNvSpPr/>
          <p:nvPr/>
        </p:nvSpPr>
        <p:spPr>
          <a:xfrm>
            <a:off x="5942529" y="5029489"/>
            <a:ext cx="780399" cy="175557"/>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Container</a:t>
            </a:r>
          </a:p>
        </p:txBody>
      </p:sp>
      <p:sp>
        <p:nvSpPr>
          <p:cNvPr id="30" name="Shape 1361"/>
          <p:cNvSpPr/>
          <p:nvPr/>
        </p:nvSpPr>
        <p:spPr>
          <a:xfrm>
            <a:off x="7658787" y="1821766"/>
            <a:ext cx="1292351" cy="1858342"/>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0" tIns="0" rIns="0" bIns="60933" anchor="t" anchorCtr="0">
            <a:noAutofit/>
          </a:bodyPr>
          <a:lstStyle/>
          <a:p>
            <a:pPr algn="ctr">
              <a:buClr>
                <a:srgbClr val="000000"/>
              </a:buClr>
              <a:buSzPct val="25000"/>
            </a:pPr>
            <a:r>
              <a:rPr lang="de" sz="1400" b="1" i="1">
                <a:solidFill>
                  <a:srgbClr val="FF0000"/>
                </a:solidFill>
                <a:ea typeface="Calibri"/>
                <a:cs typeface="Calibri"/>
                <a:sym typeface="Calibri"/>
                <a:rtl val="0"/>
              </a:rPr>
              <a:t>elasticsearch</a:t>
            </a:r>
          </a:p>
        </p:txBody>
      </p:sp>
      <p:sp>
        <p:nvSpPr>
          <p:cNvPr id="31" name="Shape 1362"/>
          <p:cNvSpPr/>
          <p:nvPr/>
        </p:nvSpPr>
        <p:spPr>
          <a:xfrm>
            <a:off x="7658787" y="2143177"/>
            <a:ext cx="1292351" cy="231281"/>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buFont typeface="Times New Roman"/>
              <a:buNone/>
            </a:pPr>
            <a:r>
              <a:rPr lang="de" sz="1067" b="1" dirty="0">
                <a:solidFill>
                  <a:srgbClr val="000000"/>
                </a:solidFill>
                <a:ea typeface="Calibri"/>
                <a:cs typeface="Calibri"/>
                <a:sym typeface="Calibri"/>
              </a:rPr>
              <a:t>SoftwareComponent</a:t>
            </a:r>
          </a:p>
        </p:txBody>
      </p:sp>
      <p:sp>
        <p:nvSpPr>
          <p:cNvPr id="33" name="Shape 1364"/>
          <p:cNvSpPr/>
          <p:nvPr/>
        </p:nvSpPr>
        <p:spPr>
          <a:xfrm>
            <a:off x="7765637" y="3074291"/>
            <a:ext cx="1104179" cy="363543"/>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Requirements</a:t>
            </a:r>
          </a:p>
        </p:txBody>
      </p:sp>
      <p:sp>
        <p:nvSpPr>
          <p:cNvPr id="34" name="Shape 1365"/>
          <p:cNvSpPr/>
          <p:nvPr/>
        </p:nvSpPr>
        <p:spPr>
          <a:xfrm>
            <a:off x="7946919" y="3254601"/>
            <a:ext cx="914391" cy="145533"/>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a:solidFill>
                  <a:srgbClr val="000000"/>
                </a:solidFill>
                <a:ea typeface="Calibri"/>
                <a:cs typeface="Calibri"/>
                <a:sym typeface="Calibri"/>
                <a:rtl val="0"/>
              </a:rPr>
              <a:t>Container</a:t>
            </a:r>
          </a:p>
        </p:txBody>
      </p:sp>
      <p:sp>
        <p:nvSpPr>
          <p:cNvPr id="35" name="Shape 1366"/>
          <p:cNvSpPr/>
          <p:nvPr/>
        </p:nvSpPr>
        <p:spPr>
          <a:xfrm>
            <a:off x="7763805" y="2584817"/>
            <a:ext cx="1116505" cy="398061"/>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Capabilities</a:t>
            </a:r>
          </a:p>
        </p:txBody>
      </p:sp>
      <p:sp>
        <p:nvSpPr>
          <p:cNvPr id="36" name="Shape 1367"/>
          <p:cNvSpPr/>
          <p:nvPr/>
        </p:nvSpPr>
        <p:spPr>
          <a:xfrm>
            <a:off x="7845981" y="2772954"/>
            <a:ext cx="1020907" cy="185317"/>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search_endpoint</a:t>
            </a:r>
          </a:p>
        </p:txBody>
      </p:sp>
      <p:sp>
        <p:nvSpPr>
          <p:cNvPr id="37" name="Shape 1368"/>
          <p:cNvSpPr/>
          <p:nvPr/>
        </p:nvSpPr>
        <p:spPr>
          <a:xfrm>
            <a:off x="7675698" y="3952299"/>
            <a:ext cx="1292349" cy="138170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elasticsearch _server</a:t>
            </a:r>
          </a:p>
        </p:txBody>
      </p:sp>
      <p:sp>
        <p:nvSpPr>
          <p:cNvPr id="38" name="Shape 1369"/>
          <p:cNvSpPr/>
          <p:nvPr/>
        </p:nvSpPr>
        <p:spPr>
          <a:xfrm>
            <a:off x="7683059" y="4401617"/>
            <a:ext cx="1277632" cy="283949"/>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sp>
        <p:nvSpPr>
          <p:cNvPr id="39" name="Shape 1370"/>
          <p:cNvSpPr/>
          <p:nvPr/>
        </p:nvSpPr>
        <p:spPr>
          <a:xfrm>
            <a:off x="7913757" y="4797350"/>
            <a:ext cx="1057204" cy="464280"/>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Capabilities</a:t>
            </a:r>
          </a:p>
        </p:txBody>
      </p:sp>
      <p:cxnSp>
        <p:nvCxnSpPr>
          <p:cNvPr id="40" name="Shape 1371"/>
          <p:cNvCxnSpPr>
            <a:endCxn id="45" idx="3"/>
          </p:cNvCxnSpPr>
          <p:nvPr/>
        </p:nvCxnSpPr>
        <p:spPr>
          <a:xfrm rot="16200000" flipV="1">
            <a:off x="10790786" y="3613859"/>
            <a:ext cx="1091841" cy="428125"/>
          </a:xfrm>
          <a:prstGeom prst="bentConnector2">
            <a:avLst/>
          </a:prstGeom>
          <a:noFill/>
          <a:ln w="31750" cap="sq" cmpd="sng">
            <a:solidFill>
              <a:srgbClr val="FCD5B5"/>
            </a:solidFill>
            <a:prstDash val="solid"/>
            <a:miter/>
            <a:headEnd type="none" w="med" len="med"/>
            <a:tailEnd type="none" w="med" len="med"/>
          </a:ln>
        </p:spPr>
      </p:cxnSp>
      <p:sp>
        <p:nvSpPr>
          <p:cNvPr id="41" name="Shape 1372"/>
          <p:cNvSpPr/>
          <p:nvPr/>
        </p:nvSpPr>
        <p:spPr>
          <a:xfrm>
            <a:off x="9835171" y="1797895"/>
            <a:ext cx="1292351" cy="1871647"/>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467" b="1" i="1">
                <a:solidFill>
                  <a:srgbClr val="FF0000"/>
                </a:solidFill>
                <a:ea typeface="Calibri"/>
                <a:cs typeface="Calibri"/>
                <a:sym typeface="Calibri"/>
                <a:rtl val="0"/>
              </a:rPr>
              <a:t>kibana</a:t>
            </a:r>
          </a:p>
          <a:p>
            <a:pPr algn="ctr">
              <a:buClr>
                <a:srgbClr val="000000"/>
              </a:buClr>
            </a:pPr>
            <a:endParaRPr sz="1467" b="1" i="1">
              <a:solidFill>
                <a:srgbClr val="FF0000"/>
              </a:solidFill>
              <a:ea typeface="Calibri"/>
              <a:cs typeface="Calibri"/>
              <a:sym typeface="Calibri"/>
              <a:rtl val="0"/>
            </a:endParaRPr>
          </a:p>
        </p:txBody>
      </p:sp>
      <p:sp>
        <p:nvSpPr>
          <p:cNvPr id="42" name="Shape 1373"/>
          <p:cNvSpPr/>
          <p:nvPr/>
        </p:nvSpPr>
        <p:spPr>
          <a:xfrm>
            <a:off x="9835171" y="2119295"/>
            <a:ext cx="1292351" cy="231272"/>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1067" b="1" dirty="0">
                <a:solidFill>
                  <a:srgbClr val="000000"/>
                </a:solidFill>
                <a:ea typeface="Calibri"/>
                <a:cs typeface="Calibri"/>
                <a:sym typeface="Calibri"/>
                <a:rtl val="0"/>
              </a:rPr>
              <a:t>SoftwareComponent</a:t>
            </a:r>
          </a:p>
        </p:txBody>
      </p:sp>
      <p:sp>
        <p:nvSpPr>
          <p:cNvPr id="44" name="Shape 1375"/>
          <p:cNvSpPr/>
          <p:nvPr/>
        </p:nvSpPr>
        <p:spPr>
          <a:xfrm>
            <a:off x="9984534" y="2753062"/>
            <a:ext cx="1142356" cy="698256"/>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Requirements</a:t>
            </a:r>
          </a:p>
        </p:txBody>
      </p:sp>
      <p:sp>
        <p:nvSpPr>
          <p:cNvPr id="45" name="Shape 1376"/>
          <p:cNvSpPr/>
          <p:nvPr/>
        </p:nvSpPr>
        <p:spPr>
          <a:xfrm>
            <a:off x="10104095" y="3209234"/>
            <a:ext cx="1018548" cy="145533"/>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Container</a:t>
            </a:r>
          </a:p>
        </p:txBody>
      </p:sp>
      <p:sp>
        <p:nvSpPr>
          <p:cNvPr id="46" name="Shape 1377"/>
          <p:cNvSpPr/>
          <p:nvPr/>
        </p:nvSpPr>
        <p:spPr>
          <a:xfrm>
            <a:off x="9843126" y="3928429"/>
            <a:ext cx="1292349" cy="138170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kibana_server</a:t>
            </a:r>
          </a:p>
        </p:txBody>
      </p:sp>
      <p:sp>
        <p:nvSpPr>
          <p:cNvPr id="47" name="Shape 1378"/>
          <p:cNvSpPr/>
          <p:nvPr/>
        </p:nvSpPr>
        <p:spPr>
          <a:xfrm>
            <a:off x="9845891" y="4394317"/>
            <a:ext cx="1277629" cy="283949"/>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sp>
        <p:nvSpPr>
          <p:cNvPr id="48" name="Shape 1379"/>
          <p:cNvSpPr/>
          <p:nvPr/>
        </p:nvSpPr>
        <p:spPr>
          <a:xfrm>
            <a:off x="10073886" y="4797350"/>
            <a:ext cx="1057204" cy="464280"/>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Capabilities</a:t>
            </a:r>
          </a:p>
        </p:txBody>
      </p:sp>
      <p:sp>
        <p:nvSpPr>
          <p:cNvPr id="49" name="Shape 1380"/>
          <p:cNvSpPr/>
          <p:nvPr/>
        </p:nvSpPr>
        <p:spPr>
          <a:xfrm>
            <a:off x="5658492" y="3131910"/>
            <a:ext cx="1020907" cy="185317"/>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a:solidFill>
                  <a:srgbClr val="000000"/>
                </a:solidFill>
                <a:ea typeface="Calibri"/>
                <a:cs typeface="Calibri"/>
                <a:sym typeface="Calibri"/>
                <a:rtl val="0"/>
              </a:rPr>
              <a:t>search_endpoint</a:t>
            </a:r>
          </a:p>
        </p:txBody>
      </p:sp>
      <p:sp>
        <p:nvSpPr>
          <p:cNvPr id="50" name="Shape 1381"/>
          <p:cNvSpPr/>
          <p:nvPr/>
        </p:nvSpPr>
        <p:spPr>
          <a:xfrm>
            <a:off x="6939963" y="2622375"/>
            <a:ext cx="630988" cy="116224"/>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a:solidFill>
                  <a:srgbClr val="000000"/>
                </a:solidFill>
                <a:ea typeface="Calibri"/>
                <a:cs typeface="Calibri"/>
                <a:sym typeface="Calibri"/>
                <a:rtl val="0"/>
              </a:rPr>
              <a:t>ConnectsTo</a:t>
            </a:r>
          </a:p>
        </p:txBody>
      </p:sp>
      <p:cxnSp>
        <p:nvCxnSpPr>
          <p:cNvPr id="51" name="Shape 1382"/>
          <p:cNvCxnSpPr>
            <a:endCxn id="49" idx="3"/>
          </p:cNvCxnSpPr>
          <p:nvPr/>
        </p:nvCxnSpPr>
        <p:spPr>
          <a:xfrm rot="10800000" flipV="1">
            <a:off x="6679399" y="2861876"/>
            <a:ext cx="492291" cy="362692"/>
          </a:xfrm>
          <a:prstGeom prst="bentConnector3">
            <a:avLst>
              <a:gd name="adj1" fmla="val 70843"/>
            </a:avLst>
          </a:prstGeom>
          <a:noFill/>
          <a:ln w="31750" cap="sq" cmpd="sng">
            <a:solidFill>
              <a:srgbClr val="FCD5B5"/>
            </a:solidFill>
            <a:prstDash val="solid"/>
            <a:miter/>
            <a:headEnd type="none" w="med" len="med"/>
            <a:tailEnd type="none" w="med" len="med"/>
          </a:ln>
        </p:spPr>
      </p:cxnSp>
      <p:cxnSp>
        <p:nvCxnSpPr>
          <p:cNvPr id="52" name="Shape 1383"/>
          <p:cNvCxnSpPr>
            <a:stCxn id="36" idx="1"/>
            <a:endCxn id="74" idx="3"/>
          </p:cNvCxnSpPr>
          <p:nvPr/>
        </p:nvCxnSpPr>
        <p:spPr>
          <a:xfrm rot="10800000" flipV="1">
            <a:off x="7312421" y="2865612"/>
            <a:ext cx="533560" cy="12591"/>
          </a:xfrm>
          <a:prstGeom prst="bentConnector3">
            <a:avLst>
              <a:gd name="adj1" fmla="val 50000"/>
            </a:avLst>
          </a:prstGeom>
          <a:noFill/>
          <a:ln w="31750" cap="sq" cmpd="sng">
            <a:solidFill>
              <a:srgbClr val="FCD5B5"/>
            </a:solidFill>
            <a:prstDash val="solid"/>
            <a:miter/>
            <a:headEnd type="none" w="med" len="med"/>
            <a:tailEnd type="none" w="med" len="med"/>
          </a:ln>
        </p:spPr>
      </p:cxnSp>
      <p:sp>
        <p:nvSpPr>
          <p:cNvPr id="53" name="Shape 1384"/>
          <p:cNvSpPr/>
          <p:nvPr/>
        </p:nvSpPr>
        <p:spPr>
          <a:xfrm>
            <a:off x="6808285" y="3981482"/>
            <a:ext cx="560832"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sp>
        <p:nvSpPr>
          <p:cNvPr id="54" name="Shape 1385"/>
          <p:cNvSpPr/>
          <p:nvPr/>
        </p:nvSpPr>
        <p:spPr>
          <a:xfrm>
            <a:off x="6808285" y="4050150"/>
            <a:ext cx="560832" cy="159872"/>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a:solidFill>
                  <a:srgbClr val="000000"/>
                </a:solidFill>
                <a:ea typeface="Calibri"/>
                <a:cs typeface="Calibri"/>
                <a:sym typeface="Calibri"/>
                <a:rtl val="0"/>
              </a:rPr>
              <a:t>HostedOn</a:t>
            </a:r>
          </a:p>
        </p:txBody>
      </p:sp>
      <p:grpSp>
        <p:nvGrpSpPr>
          <p:cNvPr id="55" name="Shape 1386"/>
          <p:cNvGrpSpPr/>
          <p:nvPr/>
        </p:nvGrpSpPr>
        <p:grpSpPr>
          <a:xfrm rot="5400000">
            <a:off x="7008888" y="4253194"/>
            <a:ext cx="133145" cy="160461"/>
            <a:chOff x="3217816" y="1219833"/>
            <a:chExt cx="168336" cy="196217"/>
          </a:xfrm>
        </p:grpSpPr>
        <p:sp>
          <p:nvSpPr>
            <p:cNvPr id="56" name="Shape 1387"/>
            <p:cNvSpPr/>
            <p:nvPr/>
          </p:nvSpPr>
          <p:spPr>
            <a:xfrm>
              <a:off x="3217816" y="1219833"/>
              <a:ext cx="71094" cy="19621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57" name="Shape 1388"/>
            <p:cNvSpPr/>
            <p:nvPr/>
          </p:nvSpPr>
          <p:spPr>
            <a:xfrm>
              <a:off x="3264302" y="1219833"/>
              <a:ext cx="121851" cy="19621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grpSp>
      <p:sp>
        <p:nvSpPr>
          <p:cNvPr id="58" name="Shape 1389"/>
          <p:cNvSpPr/>
          <p:nvPr/>
        </p:nvSpPr>
        <p:spPr>
          <a:xfrm>
            <a:off x="9111889" y="3952296"/>
            <a:ext cx="597008"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sp>
        <p:nvSpPr>
          <p:cNvPr id="59" name="Shape 1390"/>
          <p:cNvSpPr/>
          <p:nvPr/>
        </p:nvSpPr>
        <p:spPr>
          <a:xfrm>
            <a:off x="9111889" y="4054239"/>
            <a:ext cx="597008" cy="159872"/>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dirty="0">
                <a:solidFill>
                  <a:srgbClr val="000000"/>
                </a:solidFill>
                <a:ea typeface="Calibri"/>
                <a:cs typeface="Calibri"/>
                <a:sym typeface="Calibri"/>
                <a:rtl val="0"/>
              </a:rPr>
              <a:t>HostedOn</a:t>
            </a:r>
          </a:p>
        </p:txBody>
      </p:sp>
      <p:grpSp>
        <p:nvGrpSpPr>
          <p:cNvPr id="60" name="Shape 1391"/>
          <p:cNvGrpSpPr/>
          <p:nvPr/>
        </p:nvGrpSpPr>
        <p:grpSpPr>
          <a:xfrm rot="5400000">
            <a:off x="9348668" y="4257283"/>
            <a:ext cx="133145" cy="160461"/>
            <a:chOff x="3217816" y="1219833"/>
            <a:chExt cx="168336" cy="196217"/>
          </a:xfrm>
        </p:grpSpPr>
        <p:sp>
          <p:nvSpPr>
            <p:cNvPr id="61" name="Shape 1392"/>
            <p:cNvSpPr/>
            <p:nvPr/>
          </p:nvSpPr>
          <p:spPr>
            <a:xfrm>
              <a:off x="3217816" y="1219833"/>
              <a:ext cx="71094" cy="19621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62" name="Shape 1393"/>
            <p:cNvSpPr/>
            <p:nvPr/>
          </p:nvSpPr>
          <p:spPr>
            <a:xfrm>
              <a:off x="3264302" y="1219833"/>
              <a:ext cx="121851" cy="19621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grpSp>
      <p:sp>
        <p:nvSpPr>
          <p:cNvPr id="63" name="Shape 1394"/>
          <p:cNvSpPr/>
          <p:nvPr/>
        </p:nvSpPr>
        <p:spPr>
          <a:xfrm>
            <a:off x="11283589" y="3926856"/>
            <a:ext cx="560832"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sp>
        <p:nvSpPr>
          <p:cNvPr id="64" name="Shape 1395"/>
          <p:cNvSpPr/>
          <p:nvPr/>
        </p:nvSpPr>
        <p:spPr>
          <a:xfrm>
            <a:off x="11283589" y="4028800"/>
            <a:ext cx="560832" cy="159872"/>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a:solidFill>
                  <a:srgbClr val="000000"/>
                </a:solidFill>
                <a:ea typeface="Calibri"/>
                <a:cs typeface="Calibri"/>
                <a:sym typeface="Calibri"/>
                <a:rtl val="0"/>
              </a:rPr>
              <a:t>HostedOn</a:t>
            </a:r>
          </a:p>
        </p:txBody>
      </p:sp>
      <p:grpSp>
        <p:nvGrpSpPr>
          <p:cNvPr id="65" name="Shape 1396"/>
          <p:cNvGrpSpPr/>
          <p:nvPr/>
        </p:nvGrpSpPr>
        <p:grpSpPr>
          <a:xfrm rot="5400000">
            <a:off x="11484192" y="4231845"/>
            <a:ext cx="133145" cy="160461"/>
            <a:chOff x="3217816" y="1219833"/>
            <a:chExt cx="168336" cy="196217"/>
          </a:xfrm>
        </p:grpSpPr>
        <p:sp>
          <p:nvSpPr>
            <p:cNvPr id="66" name="Shape 1397"/>
            <p:cNvSpPr/>
            <p:nvPr/>
          </p:nvSpPr>
          <p:spPr>
            <a:xfrm>
              <a:off x="3217816" y="1219833"/>
              <a:ext cx="71094" cy="19621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67" name="Shape 1398"/>
            <p:cNvSpPr/>
            <p:nvPr/>
          </p:nvSpPr>
          <p:spPr>
            <a:xfrm>
              <a:off x="3264302" y="1219833"/>
              <a:ext cx="121851" cy="19621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grpSp>
      <p:sp>
        <p:nvSpPr>
          <p:cNvPr id="68" name="Shape 1400"/>
          <p:cNvSpPr/>
          <p:nvPr/>
        </p:nvSpPr>
        <p:spPr>
          <a:xfrm>
            <a:off x="6939963" y="2514600"/>
            <a:ext cx="630988"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cxnSp>
        <p:nvCxnSpPr>
          <p:cNvPr id="69" name="Shape 1399"/>
          <p:cNvCxnSpPr/>
          <p:nvPr/>
        </p:nvCxnSpPr>
        <p:spPr>
          <a:xfrm rot="10800000">
            <a:off x="9477325" y="2822101"/>
            <a:ext cx="639599" cy="201199"/>
          </a:xfrm>
          <a:prstGeom prst="bentConnector3">
            <a:avLst>
              <a:gd name="adj1" fmla="val 49986"/>
            </a:avLst>
          </a:prstGeom>
          <a:noFill/>
          <a:ln w="31750" cap="sq" cmpd="sng">
            <a:solidFill>
              <a:srgbClr val="FCD5B5"/>
            </a:solidFill>
            <a:prstDash val="solid"/>
            <a:miter/>
            <a:headEnd type="none" w="med" len="med"/>
            <a:tailEnd type="none" w="med" len="med"/>
          </a:ln>
        </p:spPr>
      </p:cxnSp>
      <p:sp>
        <p:nvSpPr>
          <p:cNvPr id="70" name="Shape 1401"/>
          <p:cNvSpPr/>
          <p:nvPr/>
        </p:nvSpPr>
        <p:spPr>
          <a:xfrm>
            <a:off x="9109143" y="2534761"/>
            <a:ext cx="599755"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cxnSp>
        <p:nvCxnSpPr>
          <p:cNvPr id="71" name="Shape 1402"/>
          <p:cNvCxnSpPr>
            <a:endCxn id="36" idx="3"/>
          </p:cNvCxnSpPr>
          <p:nvPr/>
        </p:nvCxnSpPr>
        <p:spPr>
          <a:xfrm rot="10800000" flipV="1">
            <a:off x="8866890" y="2835213"/>
            <a:ext cx="628001" cy="30400"/>
          </a:xfrm>
          <a:prstGeom prst="bentConnector3">
            <a:avLst>
              <a:gd name="adj1" fmla="val 50000"/>
            </a:avLst>
          </a:prstGeom>
          <a:noFill/>
          <a:ln w="31750" cap="sq" cmpd="sng">
            <a:solidFill>
              <a:srgbClr val="FCD5B5"/>
            </a:solidFill>
            <a:prstDash val="solid"/>
            <a:miter/>
            <a:headEnd type="none" w="med" len="med"/>
            <a:tailEnd type="none" w="med" len="med"/>
          </a:ln>
        </p:spPr>
      </p:cxnSp>
      <p:sp>
        <p:nvSpPr>
          <p:cNvPr id="72" name="Shape 1403"/>
          <p:cNvSpPr/>
          <p:nvPr/>
        </p:nvSpPr>
        <p:spPr>
          <a:xfrm>
            <a:off x="9111889" y="2605177"/>
            <a:ext cx="597008" cy="85287"/>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dirty="0">
                <a:solidFill>
                  <a:srgbClr val="000000"/>
                </a:solidFill>
                <a:ea typeface="Calibri"/>
                <a:cs typeface="Calibri"/>
                <a:sym typeface="Calibri"/>
                <a:rtl val="0"/>
              </a:rPr>
              <a:t>ConnectsTo</a:t>
            </a:r>
          </a:p>
        </p:txBody>
      </p:sp>
      <p:sp>
        <p:nvSpPr>
          <p:cNvPr id="73" name="Shape 1404"/>
          <p:cNvSpPr/>
          <p:nvPr/>
        </p:nvSpPr>
        <p:spPr>
          <a:xfrm>
            <a:off x="7134893" y="2818031"/>
            <a:ext cx="74975" cy="12034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74" name="Shape 1405"/>
          <p:cNvSpPr/>
          <p:nvPr/>
        </p:nvSpPr>
        <p:spPr>
          <a:xfrm>
            <a:off x="7183917" y="2818031"/>
            <a:ext cx="128504" cy="12034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75" name="Shape 1406"/>
          <p:cNvSpPr/>
          <p:nvPr/>
        </p:nvSpPr>
        <p:spPr>
          <a:xfrm rot="10800000">
            <a:off x="9402533" y="2762025"/>
            <a:ext cx="74975" cy="12034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76" name="Shape 1407"/>
          <p:cNvSpPr/>
          <p:nvPr/>
        </p:nvSpPr>
        <p:spPr>
          <a:xfrm rot="10800000">
            <a:off x="9299977" y="2755990"/>
            <a:ext cx="128504" cy="12034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cxnSp>
        <p:nvCxnSpPr>
          <p:cNvPr id="79" name="Shape 1410"/>
          <p:cNvCxnSpPr>
            <a:stCxn id="81" idx="1"/>
            <a:endCxn id="85" idx="1"/>
          </p:cNvCxnSpPr>
          <p:nvPr/>
        </p:nvCxnSpPr>
        <p:spPr>
          <a:xfrm rot="10800000">
            <a:off x="432649" y="2433691"/>
            <a:ext cx="29837" cy="1448625"/>
          </a:xfrm>
          <a:prstGeom prst="bentConnector3">
            <a:avLst>
              <a:gd name="adj1" fmla="val 1121539"/>
            </a:avLst>
          </a:prstGeom>
          <a:noFill/>
          <a:ln w="31750" cap="sq" cmpd="sng">
            <a:solidFill>
              <a:srgbClr val="FCD5B5"/>
            </a:solidFill>
            <a:prstDash val="solid"/>
            <a:miter/>
            <a:headEnd type="none" w="med" len="med"/>
            <a:tailEnd type="none" w="med" len="med"/>
          </a:ln>
        </p:spPr>
      </p:cxnSp>
      <p:sp>
        <p:nvSpPr>
          <p:cNvPr id="80" name="Shape 1413"/>
          <p:cNvSpPr/>
          <p:nvPr/>
        </p:nvSpPr>
        <p:spPr>
          <a:xfrm>
            <a:off x="462486" y="3420490"/>
            <a:ext cx="1492734" cy="100550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mongo_dbms</a:t>
            </a:r>
          </a:p>
        </p:txBody>
      </p:sp>
      <p:sp>
        <p:nvSpPr>
          <p:cNvPr id="81" name="Shape 1411"/>
          <p:cNvSpPr/>
          <p:nvPr/>
        </p:nvSpPr>
        <p:spPr>
          <a:xfrm>
            <a:off x="462486" y="3715600"/>
            <a:ext cx="1492734" cy="333429"/>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DBMS</a:t>
            </a:r>
          </a:p>
        </p:txBody>
      </p:sp>
      <p:grpSp>
        <p:nvGrpSpPr>
          <p:cNvPr id="82" name="Shape 1414"/>
          <p:cNvGrpSpPr/>
          <p:nvPr/>
        </p:nvGrpSpPr>
        <p:grpSpPr>
          <a:xfrm>
            <a:off x="479090" y="4876800"/>
            <a:ext cx="1492734" cy="1135882"/>
            <a:chOff x="350202" y="5003040"/>
            <a:chExt cx="969262" cy="782151"/>
          </a:xfrm>
        </p:grpSpPr>
        <p:sp>
          <p:nvSpPr>
            <p:cNvPr id="86" name="Shape 1415"/>
            <p:cNvSpPr/>
            <p:nvPr/>
          </p:nvSpPr>
          <p:spPr>
            <a:xfrm>
              <a:off x="350202" y="5003040"/>
              <a:ext cx="969262" cy="78215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mongo_server</a:t>
              </a:r>
            </a:p>
          </p:txBody>
        </p:sp>
        <p:sp>
          <p:nvSpPr>
            <p:cNvPr id="87" name="Shape 1416"/>
            <p:cNvSpPr/>
            <p:nvPr/>
          </p:nvSpPr>
          <p:spPr>
            <a:xfrm>
              <a:off x="355720" y="5212921"/>
              <a:ext cx="958223" cy="210707"/>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grpSp>
      <p:grpSp>
        <p:nvGrpSpPr>
          <p:cNvPr id="83" name="Shape 1417"/>
          <p:cNvGrpSpPr/>
          <p:nvPr/>
        </p:nvGrpSpPr>
        <p:grpSpPr>
          <a:xfrm>
            <a:off x="432649" y="1965744"/>
            <a:ext cx="1492734" cy="1023960"/>
            <a:chOff x="277365" y="1030091"/>
            <a:chExt cx="969262" cy="705083"/>
          </a:xfrm>
        </p:grpSpPr>
        <p:sp>
          <p:nvSpPr>
            <p:cNvPr id="84" name="Shape 1418"/>
            <p:cNvSpPr/>
            <p:nvPr/>
          </p:nvSpPr>
          <p:spPr>
            <a:xfrm>
              <a:off x="277365" y="1030091"/>
              <a:ext cx="969262" cy="705083"/>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mongo_db</a:t>
              </a:r>
            </a:p>
          </p:txBody>
        </p:sp>
        <p:sp>
          <p:nvSpPr>
            <p:cNvPr id="85" name="Shape 1412"/>
            <p:cNvSpPr/>
            <p:nvPr/>
          </p:nvSpPr>
          <p:spPr>
            <a:xfrm>
              <a:off x="277365" y="1233893"/>
              <a:ext cx="969262" cy="236835"/>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dirty="0">
                  <a:solidFill>
                    <a:srgbClr val="000000"/>
                  </a:solidFill>
                  <a:ea typeface="Calibri"/>
                  <a:cs typeface="Calibri"/>
                  <a:sym typeface="Calibri"/>
                  <a:rtl val="0"/>
                </a:rPr>
                <a:t>Database</a:t>
              </a:r>
            </a:p>
          </p:txBody>
        </p:sp>
      </p:grpSp>
      <p:cxnSp>
        <p:nvCxnSpPr>
          <p:cNvPr id="88" name="Shape 1419"/>
          <p:cNvCxnSpPr>
            <a:stCxn id="14" idx="1"/>
            <a:endCxn id="85" idx="3"/>
          </p:cNvCxnSpPr>
          <p:nvPr/>
        </p:nvCxnSpPr>
        <p:spPr>
          <a:xfrm rot="10800000" flipV="1">
            <a:off x="1925382" y="2430081"/>
            <a:ext cx="672085" cy="3607"/>
          </a:xfrm>
          <a:prstGeom prst="bentConnector3">
            <a:avLst>
              <a:gd name="adj1" fmla="val 50000"/>
            </a:avLst>
          </a:prstGeom>
          <a:noFill/>
          <a:ln w="31750" cap="sq" cmpd="sng">
            <a:solidFill>
              <a:srgbClr val="FCD5B5"/>
            </a:solidFill>
            <a:prstDash val="solid"/>
            <a:miter/>
            <a:headEnd type="none" w="med" len="med"/>
            <a:tailEnd type="none" w="med" len="med"/>
          </a:ln>
        </p:spPr>
      </p:cxnSp>
      <p:cxnSp>
        <p:nvCxnSpPr>
          <p:cNvPr id="89" name="Shape 1420"/>
          <p:cNvCxnSpPr>
            <a:stCxn id="87" idx="1"/>
            <a:endCxn id="105" idx="1"/>
          </p:cNvCxnSpPr>
          <p:nvPr/>
        </p:nvCxnSpPr>
        <p:spPr>
          <a:xfrm rot="10800000">
            <a:off x="446332" y="3980841"/>
            <a:ext cx="41257" cy="1353760"/>
          </a:xfrm>
          <a:prstGeom prst="bentConnector3">
            <a:avLst>
              <a:gd name="adj1" fmla="val 654088"/>
            </a:avLst>
          </a:prstGeom>
          <a:noFill/>
          <a:ln w="31750" cap="sq" cmpd="sng">
            <a:solidFill>
              <a:srgbClr val="FCD5B5"/>
            </a:solidFill>
            <a:prstDash val="solid"/>
            <a:miter/>
            <a:headEnd type="none" w="med" len="med"/>
            <a:tailEnd type="none" w="med" len="med"/>
          </a:ln>
        </p:spPr>
      </p:cxnSp>
      <p:cxnSp>
        <p:nvCxnSpPr>
          <p:cNvPr id="90" name="Shape 1421"/>
          <p:cNvCxnSpPr>
            <a:stCxn id="8" idx="1"/>
            <a:endCxn id="107" idx="1"/>
          </p:cNvCxnSpPr>
          <p:nvPr/>
        </p:nvCxnSpPr>
        <p:spPr>
          <a:xfrm rot="10800000">
            <a:off x="2562605" y="2499168"/>
            <a:ext cx="34864" cy="970056"/>
          </a:xfrm>
          <a:prstGeom prst="bentConnector3">
            <a:avLst>
              <a:gd name="adj1" fmla="val 974254"/>
            </a:avLst>
          </a:prstGeom>
          <a:noFill/>
          <a:ln w="31750" cap="sq" cmpd="sng">
            <a:solidFill>
              <a:srgbClr val="FCD5B5"/>
            </a:solidFill>
            <a:prstDash val="solid"/>
            <a:miter/>
            <a:headEnd type="none" w="med" len="med"/>
            <a:tailEnd type="none" w="med" len="med"/>
          </a:ln>
        </p:spPr>
      </p:cxnSp>
      <p:cxnSp>
        <p:nvCxnSpPr>
          <p:cNvPr id="91" name="Shape 1422"/>
          <p:cNvCxnSpPr>
            <a:stCxn id="11" idx="1"/>
            <a:endCxn id="106" idx="1"/>
          </p:cNvCxnSpPr>
          <p:nvPr/>
        </p:nvCxnSpPr>
        <p:spPr>
          <a:xfrm rot="10800000" flipH="1">
            <a:off x="2575981" y="3531740"/>
            <a:ext cx="19428" cy="1273217"/>
          </a:xfrm>
          <a:prstGeom prst="bentConnector3">
            <a:avLst>
              <a:gd name="adj1" fmla="val -1568870"/>
            </a:avLst>
          </a:prstGeom>
          <a:noFill/>
          <a:ln w="31750" cap="sq" cmpd="sng">
            <a:solidFill>
              <a:srgbClr val="FCD5B5"/>
            </a:solidFill>
            <a:prstDash val="solid"/>
            <a:miter/>
            <a:headEnd type="none" w="med" len="med"/>
            <a:tailEnd type="none" w="med" len="med"/>
          </a:ln>
        </p:spPr>
      </p:cxnSp>
      <p:sp>
        <p:nvSpPr>
          <p:cNvPr id="92" name="Shape 1423"/>
          <p:cNvSpPr/>
          <p:nvPr/>
        </p:nvSpPr>
        <p:spPr>
          <a:xfrm>
            <a:off x="3108429" y="5580639"/>
            <a:ext cx="1260368" cy="324456"/>
          </a:xfrm>
          <a:prstGeom prst="roundRect">
            <a:avLst>
              <a:gd name="adj" fmla="val 16667"/>
            </a:avLst>
          </a:prstGeom>
          <a:solidFill>
            <a:srgbClr val="F2DADA"/>
          </a:solidFill>
          <a:ln w="9525" cap="flat" cmpd="sng">
            <a:solidFill>
              <a:schemeClr val="accent1"/>
            </a:solidFill>
            <a:prstDash val="solid"/>
            <a:round/>
            <a:headEnd type="none" w="med" len="med"/>
            <a:tailEnd type="none" w="med" len="med"/>
          </a:ln>
        </p:spPr>
        <p:txBody>
          <a:bodyPr lIns="121900" tIns="0" rIns="121900" bIns="0" anchor="t" anchorCtr="0">
            <a:noAutofit/>
          </a:bodyPr>
          <a:lstStyle/>
          <a:p>
            <a:pPr algn="ctr">
              <a:buClr>
                <a:srgbClr val="000000"/>
              </a:buClr>
              <a:buSzPct val="25000"/>
            </a:pPr>
            <a:r>
              <a:rPr lang="de" sz="1400" b="1">
                <a:solidFill>
                  <a:srgbClr val="FF0000"/>
                </a:solidFill>
                <a:ea typeface="Calibri"/>
                <a:cs typeface="Calibri"/>
                <a:sym typeface="Calibri"/>
                <a:rtl val="0"/>
              </a:rPr>
              <a:t>rsyslog</a:t>
            </a:r>
          </a:p>
        </p:txBody>
      </p:sp>
      <p:sp>
        <p:nvSpPr>
          <p:cNvPr id="93" name="Shape 1424"/>
          <p:cNvSpPr/>
          <p:nvPr/>
        </p:nvSpPr>
        <p:spPr>
          <a:xfrm>
            <a:off x="4431177" y="4107800"/>
            <a:ext cx="576697" cy="57918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400" b="1" i="1">
              <a:solidFill>
                <a:srgbClr val="000000"/>
              </a:solidFill>
              <a:latin typeface="Arial"/>
              <a:ea typeface="Arial"/>
              <a:cs typeface="Arial"/>
              <a:sym typeface="Arial"/>
              <a:rtl val="0"/>
            </a:endParaRPr>
          </a:p>
        </p:txBody>
      </p:sp>
      <p:cxnSp>
        <p:nvCxnSpPr>
          <p:cNvPr id="94" name="Shape 1426"/>
          <p:cNvCxnSpPr>
            <a:stCxn id="92" idx="3"/>
          </p:cNvCxnSpPr>
          <p:nvPr/>
        </p:nvCxnSpPr>
        <p:spPr>
          <a:xfrm flipV="1">
            <a:off x="4368797" y="4648267"/>
            <a:ext cx="333203" cy="1094600"/>
          </a:xfrm>
          <a:prstGeom prst="bentConnector2">
            <a:avLst/>
          </a:prstGeom>
          <a:noFill/>
          <a:ln w="31750" cap="sq" cmpd="sng">
            <a:solidFill>
              <a:srgbClr val="FCD5B5"/>
            </a:solidFill>
            <a:prstDash val="solid"/>
            <a:miter/>
            <a:headEnd type="none" w="med" len="med"/>
            <a:tailEnd type="none" w="med" len="med"/>
          </a:ln>
        </p:spPr>
      </p:cxnSp>
      <p:cxnSp>
        <p:nvCxnSpPr>
          <p:cNvPr id="95" name="Shape 1427"/>
          <p:cNvCxnSpPr>
            <a:endCxn id="15" idx="3"/>
          </p:cNvCxnSpPr>
          <p:nvPr/>
        </p:nvCxnSpPr>
        <p:spPr>
          <a:xfrm rot="5400000">
            <a:off x="4207751" y="4797370"/>
            <a:ext cx="643695" cy="345104"/>
          </a:xfrm>
          <a:prstGeom prst="bentConnector2">
            <a:avLst/>
          </a:prstGeom>
          <a:noFill/>
          <a:ln w="31750" cap="sq" cmpd="sng">
            <a:solidFill>
              <a:srgbClr val="FCD5B5"/>
            </a:solidFill>
            <a:prstDash val="solid"/>
            <a:miter/>
            <a:headEnd type="none" w="med" len="med"/>
            <a:tailEnd type="none" w="med" len="med"/>
          </a:ln>
        </p:spPr>
      </p:cxnSp>
      <p:cxnSp>
        <p:nvCxnSpPr>
          <p:cNvPr id="96" name="Shape 1428"/>
          <p:cNvCxnSpPr>
            <a:stCxn id="24" idx="1"/>
            <a:endCxn id="98" idx="3"/>
          </p:cNvCxnSpPr>
          <p:nvPr/>
        </p:nvCxnSpPr>
        <p:spPr>
          <a:xfrm rot="10800000" flipV="1">
            <a:off x="4702143" y="2799017"/>
            <a:ext cx="976414" cy="1666179"/>
          </a:xfrm>
          <a:prstGeom prst="bentConnector2">
            <a:avLst/>
          </a:prstGeom>
          <a:noFill/>
          <a:ln w="31750" cap="sq" cmpd="sng">
            <a:solidFill>
              <a:srgbClr val="FCD5B5"/>
            </a:solidFill>
            <a:prstDash val="solid"/>
            <a:miter/>
            <a:headEnd type="none" w="med" len="med"/>
            <a:tailEnd type="none" w="med" len="med"/>
          </a:ln>
        </p:spPr>
      </p:cxnSp>
      <p:sp>
        <p:nvSpPr>
          <p:cNvPr id="97" name="Shape 1430"/>
          <p:cNvSpPr/>
          <p:nvPr/>
        </p:nvSpPr>
        <p:spPr>
          <a:xfrm rot="-5400000">
            <a:off x="4636076" y="4508954"/>
            <a:ext cx="132133" cy="146108"/>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2400" b="1">
              <a:solidFill>
                <a:srgbClr val="000000"/>
              </a:solidFill>
              <a:latin typeface="Arial"/>
              <a:ea typeface="Arial"/>
              <a:cs typeface="Arial"/>
              <a:sym typeface="Arial"/>
              <a:rtl val="0"/>
            </a:endParaRPr>
          </a:p>
        </p:txBody>
      </p:sp>
      <p:sp>
        <p:nvSpPr>
          <p:cNvPr id="98" name="Shape 1431"/>
          <p:cNvSpPr/>
          <p:nvPr/>
        </p:nvSpPr>
        <p:spPr>
          <a:xfrm rot="-5400000">
            <a:off x="4670350" y="4423936"/>
            <a:ext cx="63585" cy="146107"/>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2400" b="1">
              <a:solidFill>
                <a:srgbClr val="000000"/>
              </a:solidFill>
              <a:latin typeface="Arial"/>
              <a:ea typeface="Arial"/>
              <a:cs typeface="Arial"/>
              <a:sym typeface="Arial"/>
              <a:rtl val="0"/>
            </a:endParaRPr>
          </a:p>
        </p:txBody>
      </p:sp>
      <p:sp>
        <p:nvSpPr>
          <p:cNvPr id="99" name="Shape 1432"/>
          <p:cNvSpPr/>
          <p:nvPr/>
        </p:nvSpPr>
        <p:spPr>
          <a:xfrm>
            <a:off x="10104093" y="2930644"/>
            <a:ext cx="1020907" cy="185317"/>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search_endpoint</a:t>
            </a:r>
          </a:p>
        </p:txBody>
      </p:sp>
      <p:cxnSp>
        <p:nvCxnSpPr>
          <p:cNvPr id="100" name="Shape 1433"/>
          <p:cNvCxnSpPr>
            <a:stCxn id="101" idx="3"/>
            <a:endCxn id="67" idx="3"/>
          </p:cNvCxnSpPr>
          <p:nvPr/>
        </p:nvCxnSpPr>
        <p:spPr>
          <a:xfrm flipV="1">
            <a:off x="11131088" y="4378648"/>
            <a:ext cx="419677" cy="729131"/>
          </a:xfrm>
          <a:prstGeom prst="bentConnector2">
            <a:avLst/>
          </a:prstGeom>
          <a:noFill/>
          <a:ln w="31750" cap="sq" cmpd="sng">
            <a:solidFill>
              <a:srgbClr val="FCD5B5"/>
            </a:solidFill>
            <a:prstDash val="solid"/>
            <a:miter/>
            <a:headEnd type="none" w="med" len="med"/>
            <a:tailEnd type="none" w="med" len="med"/>
          </a:ln>
        </p:spPr>
      </p:cxnSp>
      <p:sp>
        <p:nvSpPr>
          <p:cNvPr id="101" name="Shape 1434"/>
          <p:cNvSpPr/>
          <p:nvPr/>
        </p:nvSpPr>
        <p:spPr>
          <a:xfrm>
            <a:off x="10350690" y="5029489"/>
            <a:ext cx="780399" cy="156580"/>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Container</a:t>
            </a:r>
          </a:p>
        </p:txBody>
      </p:sp>
      <p:cxnSp>
        <p:nvCxnSpPr>
          <p:cNvPr id="102" name="Shape 1435"/>
          <p:cNvCxnSpPr>
            <a:stCxn id="103" idx="3"/>
            <a:endCxn id="62" idx="3"/>
          </p:cNvCxnSpPr>
          <p:nvPr/>
        </p:nvCxnSpPr>
        <p:spPr>
          <a:xfrm flipV="1">
            <a:off x="8970961" y="4404087"/>
            <a:ext cx="444281" cy="711539"/>
          </a:xfrm>
          <a:prstGeom prst="bentConnector2">
            <a:avLst/>
          </a:prstGeom>
          <a:noFill/>
          <a:ln w="31750" cap="sq" cmpd="sng">
            <a:solidFill>
              <a:srgbClr val="FCD5B5"/>
            </a:solidFill>
            <a:prstDash val="solid"/>
            <a:miter/>
            <a:headEnd type="none" w="med" len="med"/>
            <a:tailEnd type="none" w="med" len="med"/>
          </a:ln>
        </p:spPr>
      </p:cxnSp>
      <p:sp>
        <p:nvSpPr>
          <p:cNvPr id="103" name="Shape 1436"/>
          <p:cNvSpPr/>
          <p:nvPr/>
        </p:nvSpPr>
        <p:spPr>
          <a:xfrm>
            <a:off x="8190562" y="5029490"/>
            <a:ext cx="780399" cy="172272"/>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Container</a:t>
            </a:r>
          </a:p>
        </p:txBody>
      </p:sp>
      <p:sp>
        <p:nvSpPr>
          <p:cNvPr id="104" name="Shape 1425"/>
          <p:cNvSpPr/>
          <p:nvPr/>
        </p:nvSpPr>
        <p:spPr>
          <a:xfrm>
            <a:off x="4431177" y="4238507"/>
            <a:ext cx="576697" cy="97893"/>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800" b="1" dirty="0">
                <a:solidFill>
                  <a:srgbClr val="000000"/>
                </a:solidFill>
                <a:ea typeface="Calibri"/>
                <a:cs typeface="Calibri"/>
                <a:sym typeface="Calibri"/>
                <a:rtl val="0"/>
              </a:rPr>
              <a:t>ConnectsTo</a:t>
            </a:r>
          </a:p>
        </p:txBody>
      </p:sp>
      <p:sp>
        <p:nvSpPr>
          <p:cNvPr id="105" name="Rectangle 104"/>
          <p:cNvSpPr/>
          <p:nvPr/>
        </p:nvSpPr>
        <p:spPr>
          <a:xfrm>
            <a:off x="446331" y="3944897"/>
            <a:ext cx="59165" cy="71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06" name="Rectangle 105"/>
          <p:cNvSpPr/>
          <p:nvPr/>
        </p:nvSpPr>
        <p:spPr>
          <a:xfrm>
            <a:off x="2595410" y="3431256"/>
            <a:ext cx="236228" cy="200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07" name="Rectangle 106"/>
          <p:cNvSpPr/>
          <p:nvPr/>
        </p:nvSpPr>
        <p:spPr>
          <a:xfrm>
            <a:off x="2562606" y="2398687"/>
            <a:ext cx="236228" cy="200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08" name="Shape 1328"/>
          <p:cNvSpPr txBox="1"/>
          <p:nvPr/>
        </p:nvSpPr>
        <p:spPr>
          <a:xfrm>
            <a:off x="4802687" y="5706754"/>
            <a:ext cx="7030077" cy="1008904"/>
          </a:xfrm>
          <a:prstGeom prst="rect">
            <a:avLst/>
          </a:prstGeom>
          <a:noFill/>
          <a:ln>
            <a:noFill/>
          </a:ln>
        </p:spPr>
        <p:txBody>
          <a:bodyPr lIns="121900" tIns="121900" rIns="121900" bIns="121900" anchor="t" anchorCtr="0">
            <a:noAutofit/>
          </a:bodyPr>
          <a:lstStyle/>
          <a:p>
            <a:pPr algn="ctr">
              <a:spcBef>
                <a:spcPts val="480"/>
              </a:spcBef>
              <a:buClr>
                <a:srgbClr val="000000"/>
              </a:buClr>
              <a:buSzPct val="100000"/>
            </a:pPr>
            <a:r>
              <a:rPr lang="en-US" sz="2200" b="1" i="1" dirty="0">
                <a:solidFill>
                  <a:srgbClr val="336699"/>
                </a:solidFill>
                <a:ea typeface="Calibri"/>
                <a:cs typeface="Calibri"/>
              </a:rPr>
              <a:t>Example: </a:t>
            </a:r>
            <a:r>
              <a:rPr lang="en-US" sz="2200" i="1" dirty="0">
                <a:solidFill>
                  <a:srgbClr val="336699"/>
                </a:solidFill>
                <a:ea typeface="Calibri"/>
                <a:cs typeface="Calibri"/>
              </a:rPr>
              <a:t>Connect a Logging / Monitoring Service composed of ElasticSearch, LogStash and Kibana (ELK) </a:t>
            </a:r>
          </a:p>
        </p:txBody>
      </p:sp>
      <p:sp>
        <p:nvSpPr>
          <p:cNvPr id="109" name="Rectangle 108"/>
          <p:cNvSpPr/>
          <p:nvPr/>
        </p:nvSpPr>
        <p:spPr>
          <a:xfrm>
            <a:off x="283783" y="723688"/>
            <a:ext cx="9327938" cy="461665"/>
          </a:xfrm>
          <a:prstGeom prst="rect">
            <a:avLst/>
          </a:prstGeom>
        </p:spPr>
        <p:txBody>
          <a:bodyPr wrap="none">
            <a:spAutoFit/>
          </a:bodyPr>
          <a:lstStyle/>
          <a:p>
            <a:r>
              <a:rPr lang="en-US" sz="2400" dirty="0">
                <a:solidFill>
                  <a:srgbClr val="3F51B5"/>
                </a:solidFill>
              </a:rPr>
              <a:t>Enabling the description of complex, multi-tier (hybrid) Cloud applications</a:t>
            </a:r>
          </a:p>
        </p:txBody>
      </p:sp>
      <p:cxnSp>
        <p:nvCxnSpPr>
          <p:cNvPr id="29" name="Shape 1360"/>
          <p:cNvCxnSpPr>
            <a:endCxn id="34" idx="3"/>
          </p:cNvCxnSpPr>
          <p:nvPr/>
        </p:nvCxnSpPr>
        <p:spPr>
          <a:xfrm rot="16200000" flipV="1">
            <a:off x="8691097" y="3497580"/>
            <a:ext cx="804528" cy="464103"/>
          </a:xfrm>
          <a:prstGeom prst="bentConnector2">
            <a:avLst/>
          </a:prstGeom>
          <a:noFill/>
          <a:ln w="31750" cap="sq" cmpd="sng">
            <a:solidFill>
              <a:srgbClr val="FCD5B5"/>
            </a:solidFill>
            <a:prstDash val="solid"/>
            <a:miter/>
            <a:headEnd type="none" w="med" len="med"/>
            <a:tailEnd type="none" w="med" len="med"/>
          </a:ln>
        </p:spPr>
      </p:cxnSp>
      <p:pic>
        <p:nvPicPr>
          <p:cNvPr id="110" name="Picture 1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59552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theme/theme1.xml><?xml version="1.0" encoding="utf-8"?>
<a:theme xmlns:a="http://schemas.openxmlformats.org/drawingml/2006/main" name="Final Amdocs Template">
  <a:themeElements>
    <a:clrScheme name="Amdocs 2015 Color Palette">
      <a:dk1>
        <a:sysClr val="windowText" lastClr="000000"/>
      </a:dk1>
      <a:lt1>
        <a:srgbClr val="FFFFFF"/>
      </a:lt1>
      <a:dk2>
        <a:srgbClr val="4D4E53"/>
      </a:dk2>
      <a:lt2>
        <a:srgbClr val="AFAFAF"/>
      </a:lt2>
      <a:accent1>
        <a:srgbClr val="EF8200"/>
      </a:accent1>
      <a:accent2>
        <a:srgbClr val="AAB300"/>
      </a:accent2>
      <a:accent3>
        <a:srgbClr val="569099"/>
      </a:accent3>
      <a:accent4>
        <a:srgbClr val="0063BE"/>
      </a:accent4>
      <a:accent5>
        <a:srgbClr val="F04E98"/>
      </a:accent5>
      <a:accent6>
        <a:srgbClr val="E2CC00"/>
      </a:accent6>
      <a:hlink>
        <a:srgbClr val="569199"/>
      </a:hlink>
      <a:folHlink>
        <a:srgbClr val="0067C6"/>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Amdocs_2015_Corporate_Template_4x3_v14.potx" id="{E17538CA-8756-4A15-8F7B-FF9BC80C1236}" vid="{5151BC41-1C2C-4029-ABA9-C86E8825A519}"/>
    </a:ext>
  </a:extLst>
</a:theme>
</file>

<file path=ppt/theme/theme2.xml><?xml version="1.0" encoding="utf-8"?>
<a:theme xmlns:a="http://schemas.openxmlformats.org/drawingml/2006/main" name="TM Forum Theme 2011">
  <a:themeElements>
    <a:clrScheme name="TMForum Color Mode 2013">
      <a:dk1>
        <a:srgbClr val="262626"/>
      </a:dk1>
      <a:lt1>
        <a:srgbClr val="FFFFFF"/>
      </a:lt1>
      <a:dk2>
        <a:srgbClr val="172E7D"/>
      </a:dk2>
      <a:lt2>
        <a:srgbClr val="F2F2F2"/>
      </a:lt2>
      <a:accent1>
        <a:srgbClr val="EF5E18"/>
      </a:accent1>
      <a:accent2>
        <a:srgbClr val="F0601A"/>
      </a:accent2>
      <a:accent3>
        <a:srgbClr val="000080"/>
      </a:accent3>
      <a:accent4>
        <a:srgbClr val="D84291"/>
      </a:accent4>
      <a:accent5>
        <a:srgbClr val="B72927"/>
      </a:accent5>
      <a:accent6>
        <a:srgbClr val="87B50E"/>
      </a:accent6>
      <a:hlink>
        <a:srgbClr val="00B0F0"/>
      </a:hlink>
      <a:folHlink>
        <a:srgbClr val="00B0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effectLst>
              <a:outerShdw blurRad="38100" dist="38100" dir="2700000" algn="tl">
                <a:srgbClr val="000000">
                  <a:alpha val="43137"/>
                </a:srgbClr>
              </a:outerShdw>
            </a:effectLst>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indent="0">
          <a:buClr>
            <a:schemeClr val="accent2"/>
          </a:buClr>
          <a:buSzPct val="125000"/>
          <a:buFont typeface="Wingdings" pitchFamily="2" charset="2"/>
          <a:buNone/>
          <a:defRPr sz="2400" dirty="0" err="1" smtClean="0">
            <a:solidFill>
              <a:schemeClr val="tx2"/>
            </a:solidFill>
          </a:defRPr>
        </a:defPPr>
      </a:lstStyle>
    </a:txDef>
  </a:objectDefaults>
  <a:extraClrSchemeLst/>
</a:theme>
</file>

<file path=ppt/theme/theme3.xml><?xml version="1.0" encoding="utf-8"?>
<a:theme xmlns:a="http://schemas.openxmlformats.org/drawingml/2006/main" name="1_TM Forum Theme 2011">
  <a:themeElements>
    <a:clrScheme name="TMForum Color Mode 2013">
      <a:dk1>
        <a:srgbClr val="262626"/>
      </a:dk1>
      <a:lt1>
        <a:srgbClr val="FFFFFF"/>
      </a:lt1>
      <a:dk2>
        <a:srgbClr val="172E7D"/>
      </a:dk2>
      <a:lt2>
        <a:srgbClr val="F2F2F2"/>
      </a:lt2>
      <a:accent1>
        <a:srgbClr val="EF5E18"/>
      </a:accent1>
      <a:accent2>
        <a:srgbClr val="F0601A"/>
      </a:accent2>
      <a:accent3>
        <a:srgbClr val="000080"/>
      </a:accent3>
      <a:accent4>
        <a:srgbClr val="D84291"/>
      </a:accent4>
      <a:accent5>
        <a:srgbClr val="B72927"/>
      </a:accent5>
      <a:accent6>
        <a:srgbClr val="87B50E"/>
      </a:accent6>
      <a:hlink>
        <a:srgbClr val="00B0F0"/>
      </a:hlink>
      <a:folHlink>
        <a:srgbClr val="00B0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effectLst>
              <a:outerShdw blurRad="38100" dist="38100" dir="2700000" algn="tl">
                <a:srgbClr val="000000">
                  <a:alpha val="43137"/>
                </a:srgbClr>
              </a:outerShdw>
            </a:effectLst>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indent="0">
          <a:buClr>
            <a:schemeClr val="accent2"/>
          </a:buClr>
          <a:buSzPct val="125000"/>
          <a:buFont typeface="Wingdings" pitchFamily="2" charset="2"/>
          <a:buNone/>
          <a:defRPr sz="2400" dirty="0" err="1" smtClean="0">
            <a:solidFill>
              <a:schemeClr val="tx2"/>
            </a:solidFill>
          </a:defRPr>
        </a:defPPr>
      </a:lstStyle>
    </a:txDef>
  </a:objectDefaults>
  <a:extraClrSchemeLst/>
</a:theme>
</file>

<file path=ppt/theme/theme4.xml><?xml version="1.0" encoding="utf-8"?>
<a:theme xmlns:a="http://schemas.openxmlformats.org/drawingml/2006/main" name="2_Final Amdocs Template">
  <a:themeElements>
    <a:clrScheme name="Amdocs 2015 Color Palette">
      <a:dk1>
        <a:sysClr val="windowText" lastClr="000000"/>
      </a:dk1>
      <a:lt1>
        <a:srgbClr val="FFFFFF"/>
      </a:lt1>
      <a:dk2>
        <a:srgbClr val="4D4E53"/>
      </a:dk2>
      <a:lt2>
        <a:srgbClr val="AFAFAF"/>
      </a:lt2>
      <a:accent1>
        <a:srgbClr val="EF8200"/>
      </a:accent1>
      <a:accent2>
        <a:srgbClr val="AAB300"/>
      </a:accent2>
      <a:accent3>
        <a:srgbClr val="569099"/>
      </a:accent3>
      <a:accent4>
        <a:srgbClr val="0063BE"/>
      </a:accent4>
      <a:accent5>
        <a:srgbClr val="F04E98"/>
      </a:accent5>
      <a:accent6>
        <a:srgbClr val="E2CC00"/>
      </a:accent6>
      <a:hlink>
        <a:srgbClr val="569199"/>
      </a:hlink>
      <a:folHlink>
        <a:srgbClr val="0067C6"/>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NFV_Competitor and Market update_22 Jun 2015.pptx" id="{CCE6DBBA-B749-4840-9B60-B31873847F28}" vid="{962A5096-B635-47C5-AFAF-78AE6E5CBDA4}"/>
    </a:ext>
  </a:extLst>
</a:theme>
</file>

<file path=ppt/theme/theme5.xml><?xml version="1.0" encoding="utf-8"?>
<a:theme xmlns:a="http://schemas.openxmlformats.org/drawingml/2006/main" name="3_Final Amdocs Template">
  <a:themeElements>
    <a:clrScheme name="Amdocs 2015 Color Palette">
      <a:dk1>
        <a:sysClr val="windowText" lastClr="000000"/>
      </a:dk1>
      <a:lt1>
        <a:srgbClr val="FFFFFF"/>
      </a:lt1>
      <a:dk2>
        <a:srgbClr val="4D4E53"/>
      </a:dk2>
      <a:lt2>
        <a:srgbClr val="AFAFAF"/>
      </a:lt2>
      <a:accent1>
        <a:srgbClr val="EF8200"/>
      </a:accent1>
      <a:accent2>
        <a:srgbClr val="AAB300"/>
      </a:accent2>
      <a:accent3>
        <a:srgbClr val="569099"/>
      </a:accent3>
      <a:accent4>
        <a:srgbClr val="0063BE"/>
      </a:accent4>
      <a:accent5>
        <a:srgbClr val="F04E98"/>
      </a:accent5>
      <a:accent6>
        <a:srgbClr val="E2CC00"/>
      </a:accent6>
      <a:hlink>
        <a:srgbClr val="569199"/>
      </a:hlink>
      <a:folHlink>
        <a:srgbClr val="0067C6"/>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NFV_Competitor and Market update_22 Jun 2015.pptx" id="{CCE6DBBA-B749-4840-9B60-B31873847F28}" vid="{962A5096-B635-47C5-AFAF-78AE6E5CBDA4}"/>
    </a:ext>
  </a:extLst>
</a:theme>
</file>

<file path=ppt/theme/theme6.xml><?xml version="1.0" encoding="utf-8"?>
<a:theme xmlns:a="http://schemas.openxmlformats.org/drawingml/2006/main" name="Amdocs 2015 Corporate Master">
  <a:themeElements>
    <a:clrScheme name="Amdocs 2015 Color Palette">
      <a:dk1>
        <a:sysClr val="windowText" lastClr="000000"/>
      </a:dk1>
      <a:lt1>
        <a:srgbClr val="FFFFFF"/>
      </a:lt1>
      <a:dk2>
        <a:srgbClr val="4D4E53"/>
      </a:dk2>
      <a:lt2>
        <a:srgbClr val="AFAFAF"/>
      </a:lt2>
      <a:accent1>
        <a:srgbClr val="EF8200"/>
      </a:accent1>
      <a:accent2>
        <a:srgbClr val="AAB300"/>
      </a:accent2>
      <a:accent3>
        <a:srgbClr val="569099"/>
      </a:accent3>
      <a:accent4>
        <a:srgbClr val="0063BE"/>
      </a:accent4>
      <a:accent5>
        <a:srgbClr val="F04E98"/>
      </a:accent5>
      <a:accent6>
        <a:srgbClr val="E2CC00"/>
      </a:accent6>
      <a:hlink>
        <a:srgbClr val="569199"/>
      </a:hlink>
      <a:folHlink>
        <a:srgbClr val="0067C6"/>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Amdocs_2015_Corporate_Template_4x3_v15.potx" id="{FCA0321B-CEBA-4222-90F4-F7B409F49279}" vid="{BE104784-38F9-4D9A-8229-C13177951D50}"/>
    </a:ext>
  </a:extLst>
</a:theme>
</file>

<file path=ppt/theme/theme7.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4F81BD"/>
      </a:accent1>
      <a:accent2>
        <a:srgbClr val="C0504D"/>
      </a:accent2>
      <a:accent3>
        <a:srgbClr val="00A4A1"/>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Theme">
  <a:themeElements>
    <a:clrScheme name="Custom 1">
      <a:dk1>
        <a:srgbClr val="000000"/>
      </a:dk1>
      <a:lt1>
        <a:srgbClr val="FFFFFF"/>
      </a:lt1>
      <a:dk2>
        <a:srgbClr val="1F497D"/>
      </a:dk2>
      <a:lt2>
        <a:srgbClr val="EEECE1"/>
      </a:lt2>
      <a:accent1>
        <a:srgbClr val="4F81BD"/>
      </a:accent1>
      <a:accent2>
        <a:srgbClr val="C0504D"/>
      </a:accent2>
      <a:accent3>
        <a:srgbClr val="00A4A1"/>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43611</TotalTime>
  <Words>2283</Words>
  <Application>Microsoft Office PowerPoint</Application>
  <PresentationFormat>Widescreen</PresentationFormat>
  <Paragraphs>537</Paragraphs>
  <Slides>22</Slides>
  <Notes>8</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22</vt:i4>
      </vt:variant>
    </vt:vector>
  </HeadingPairs>
  <TitlesOfParts>
    <vt:vector size="47" baseType="lpstr">
      <vt:lpstr>MS Gothic</vt:lpstr>
      <vt:lpstr>MS PGothic</vt:lpstr>
      <vt:lpstr>宋体</vt:lpstr>
      <vt:lpstr>Arial</vt:lpstr>
      <vt:lpstr>Arial Narrow</vt:lpstr>
      <vt:lpstr>Arial Rounded MT Bold</vt:lpstr>
      <vt:lpstr>Calibri</vt:lpstr>
      <vt:lpstr>Calibri Light</vt:lpstr>
      <vt:lpstr>Consolas</vt:lpstr>
      <vt:lpstr>Courier New</vt:lpstr>
      <vt:lpstr>DengXian</vt:lpstr>
      <vt:lpstr>DengXian Light</vt:lpstr>
      <vt:lpstr>Mangal</vt:lpstr>
      <vt:lpstr>Times New Roman</vt:lpstr>
      <vt:lpstr>Univers LT Std 55</vt:lpstr>
      <vt:lpstr>Verdana</vt:lpstr>
      <vt:lpstr>Wingdings</vt:lpstr>
      <vt:lpstr>Final Amdocs Template</vt:lpstr>
      <vt:lpstr>TM Forum Theme 2011</vt:lpstr>
      <vt:lpstr>1_TM Forum Theme 2011</vt:lpstr>
      <vt:lpstr>2_Final Amdocs Template</vt:lpstr>
      <vt:lpstr>3_Final Amdocs Template</vt:lpstr>
      <vt:lpstr>Amdocs 2015 Corporate Master</vt:lpstr>
      <vt:lpstr>Office Theme</vt:lpstr>
      <vt:lpstr>4_Office Theme</vt:lpstr>
      <vt:lpstr>TOSCA Modeling for NFV - Introduction</vt:lpstr>
      <vt:lpstr>Agenda &amp; Scope of Two Sessions</vt:lpstr>
      <vt:lpstr>Orchestration Modeling Convergence</vt:lpstr>
      <vt:lpstr>Main References</vt:lpstr>
      <vt:lpstr>TOSCA YAML Version 1.1  – Cloud Application Orchestration</vt:lpstr>
      <vt:lpstr>What Makes TOSCA Unique?  </vt:lpstr>
      <vt:lpstr>Topology – Define Topology with Nodes and Relationships</vt:lpstr>
      <vt:lpstr>Topology – Relationships based on Containment and Connectivity</vt:lpstr>
      <vt:lpstr>Composition – different service templates can be “wired” together</vt:lpstr>
      <vt:lpstr>TOSCA Service Templates are Portable</vt:lpstr>
      <vt:lpstr>TOSCA Service Template</vt:lpstr>
      <vt:lpstr>TOSCA Service Template’s - Topology Template but …</vt:lpstr>
      <vt:lpstr>Composition – Substitution of Abstract Services</vt:lpstr>
      <vt:lpstr>TOSCA Node Type</vt:lpstr>
      <vt:lpstr>Capabilities Types – Used to help find nodes with “best match”</vt:lpstr>
      <vt:lpstr>Portability – TOSCA Orchestrators find “Best Match” during deployment</vt:lpstr>
      <vt:lpstr>Properties vs. Attributes</vt:lpstr>
      <vt:lpstr>TOSCA Supports… Custom Data Types</vt:lpstr>
      <vt:lpstr>Lifecycle – TOSCA has Standardized Lifecycle &amp; States</vt:lpstr>
      <vt:lpstr>Policy – Focus on Operational Policies</vt:lpstr>
      <vt:lpstr>TOSCA Networking</vt:lpstr>
      <vt:lpstr>Backup    </vt:lpstr>
    </vt:vector>
  </TitlesOfParts>
  <Company>Amdocs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Ofer Hermoni</dc:creator>
  <cp:lastModifiedBy>Olga Brukman</cp:lastModifiedBy>
  <cp:revision>613</cp:revision>
  <dcterms:created xsi:type="dcterms:W3CDTF">2016-03-03T16:53:53Z</dcterms:created>
  <dcterms:modified xsi:type="dcterms:W3CDTF">2018-05-27T11:44:41Z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curityLevel">
    <vt:lpwstr>Level 1 – Confidential</vt:lpwstr>
  </property>
  <property fmtid="{D5CDD505-2E9C-101B-9397-08002B2CF9AE}" pid="3" name="Updated">
    <vt:bool>true</vt:bool>
  </property>
</Properties>
</file>